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5"/>
  </p:notesMasterIdLst>
  <p:handoutMasterIdLst>
    <p:handoutMasterId r:id="rId76"/>
  </p:handoutMasterIdLst>
  <p:sldIdLst>
    <p:sldId id="327" r:id="rId5"/>
    <p:sldId id="330" r:id="rId6"/>
    <p:sldId id="331" r:id="rId7"/>
    <p:sldId id="333" r:id="rId8"/>
    <p:sldId id="334" r:id="rId9"/>
    <p:sldId id="332" r:id="rId10"/>
    <p:sldId id="298" r:id="rId11"/>
    <p:sldId id="262" r:id="rId12"/>
    <p:sldId id="335" r:id="rId13"/>
    <p:sldId id="263" r:id="rId14"/>
    <p:sldId id="299" r:id="rId15"/>
    <p:sldId id="302" r:id="rId16"/>
    <p:sldId id="264" r:id="rId17"/>
    <p:sldId id="266" r:id="rId18"/>
    <p:sldId id="265" r:id="rId19"/>
    <p:sldId id="336" r:id="rId20"/>
    <p:sldId id="337" r:id="rId21"/>
    <p:sldId id="338" r:id="rId22"/>
    <p:sldId id="276" r:id="rId23"/>
    <p:sldId id="340" r:id="rId24"/>
    <p:sldId id="339" r:id="rId25"/>
    <p:sldId id="341" r:id="rId26"/>
    <p:sldId id="342" r:id="rId27"/>
    <p:sldId id="293" r:id="rId28"/>
    <p:sldId id="344" r:id="rId29"/>
    <p:sldId id="345" r:id="rId30"/>
    <p:sldId id="343" r:id="rId31"/>
    <p:sldId id="277" r:id="rId32"/>
    <p:sldId id="347" r:id="rId33"/>
    <p:sldId id="348" r:id="rId34"/>
    <p:sldId id="349" r:id="rId35"/>
    <p:sldId id="346" r:id="rId36"/>
    <p:sldId id="351" r:id="rId37"/>
    <p:sldId id="350" r:id="rId38"/>
    <p:sldId id="352" r:id="rId39"/>
    <p:sldId id="353" r:id="rId40"/>
    <p:sldId id="354" r:id="rId41"/>
    <p:sldId id="355" r:id="rId42"/>
    <p:sldId id="284" r:id="rId43"/>
    <p:sldId id="269" r:id="rId44"/>
    <p:sldId id="356" r:id="rId45"/>
    <p:sldId id="357" r:id="rId46"/>
    <p:sldId id="358" r:id="rId47"/>
    <p:sldId id="359" r:id="rId48"/>
    <p:sldId id="360" r:id="rId49"/>
    <p:sldId id="270" r:id="rId50"/>
    <p:sldId id="309" r:id="rId51"/>
    <p:sldId id="310" r:id="rId52"/>
    <p:sldId id="311" r:id="rId53"/>
    <p:sldId id="312" r:id="rId54"/>
    <p:sldId id="314" r:id="rId55"/>
    <p:sldId id="313" r:id="rId56"/>
    <p:sldId id="315" r:id="rId57"/>
    <p:sldId id="316" r:id="rId58"/>
    <p:sldId id="317" r:id="rId59"/>
    <p:sldId id="294" r:id="rId60"/>
    <p:sldId id="296" r:id="rId61"/>
    <p:sldId id="318" r:id="rId62"/>
    <p:sldId id="319" r:id="rId63"/>
    <p:sldId id="321" r:id="rId64"/>
    <p:sldId id="322" r:id="rId65"/>
    <p:sldId id="323" r:id="rId66"/>
    <p:sldId id="324" r:id="rId67"/>
    <p:sldId id="288" r:id="rId68"/>
    <p:sldId id="289" r:id="rId69"/>
    <p:sldId id="320" r:id="rId70"/>
    <p:sldId id="274" r:id="rId71"/>
    <p:sldId id="275" r:id="rId72"/>
    <p:sldId id="361" r:id="rId73"/>
    <p:sldId id="329" r:id="rId7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5174"/>
  </p:normalViewPr>
  <p:slideViewPr>
    <p:cSldViewPr snapToGrid="0" snapToObjects="1">
      <p:cViewPr varScale="1">
        <p:scale>
          <a:sx n="102" d="100"/>
          <a:sy n="102" d="100"/>
        </p:scale>
        <p:origin x="124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30376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02859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386134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642607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1773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0757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06990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014629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26652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86152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96523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062449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370229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506290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022746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124635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2079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510931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38431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12910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887229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34856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53202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529942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402160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1130558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70</a:t>
            </a:fld>
            <a:endParaRPr lang="en-US"/>
          </a:p>
        </p:txBody>
      </p:sp>
    </p:spTree>
    <p:extLst>
      <p:ext uri="{BB962C8B-B14F-4D97-AF65-F5344CB8AC3E}">
        <p14:creationId xmlns:p14="http://schemas.microsoft.com/office/powerpoint/2010/main" val="402709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154717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60764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26501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33125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16691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734294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kigamisama/IBM-Data-Science-Capstone/blob/master/Module%201%20(Data%20Gathering%20and%20Wragl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ikigamisama/IBM-Data-Science-Capstone/blob/master/Module%201%20(Data%20Gathering%20and%20Wragling)/jupyter-labs-webscraping.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kigamisama/IBM-Data-Science-Capstone/blob/master/Module%201%20(Data%20Gathering%20and%20Wra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kigamisama/IBM-Data-Science-Capstone/blob/master/Module%202%20(Exploratory%20Data%20Analysis)/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ikigamisama/IBM-Data-Science-Capstone/blob/master/Module%202%20(Exploratory%20Data%20Analysis)/jupyter-labs-eda-sql-coursera_sqllite.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ikigamisama/IBM-Data-Science-Capstone/blob/master/Module%203%20(Interactive%20Visual%20Analytics%20and%20Dashboards)/lab_jupyter_launch_site_location.ipynb"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ikigamisama/IBM-Data-Science-Capstone/blob/master/Module%203%20(Interactive%20Visual%20Analytics%20and%20Dashboards)/spacex_dash_app.p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kigamisama/IBM-Data-Science-Capstone/blob/master/Module%204%20(Predictive%20Analysis)/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683455" cy="830997"/>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Franz Monzales</a:t>
            </a:r>
          </a:p>
          <a:p>
            <a:r>
              <a:rPr lang="en-US" sz="2000" dirty="0">
                <a:solidFill>
                  <a:schemeClr val="bg2"/>
                </a:solidFill>
                <a:latin typeface="Abadi" panose="020B0604020104020204" pitchFamily="34" charset="0"/>
                <a:ea typeface="SF Pro" pitchFamily="2" charset="0"/>
                <a:cs typeface="SF Pro" pitchFamily="2" charset="0"/>
              </a:rPr>
              <a:t>07/26/2024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821"/>
            <a:ext cx="10515600" cy="4351338"/>
          </a:xfrm>
          <a:prstGeom prst="rect">
            <a:avLst/>
          </a:prstGeom>
        </p:spPr>
        <p:txBody>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Describe how data sets were collected. </a:t>
            </a:r>
          </a:p>
          <a:p>
            <a:pPr marL="342900" indent="-342900">
              <a:buAutoNum type="arabicPeriod"/>
            </a:pPr>
            <a:r>
              <a:rPr lang="en-US" dirty="0"/>
              <a:t>SpaceX API</a:t>
            </a:r>
          </a:p>
          <a:p>
            <a:pPr lvl="1"/>
            <a:r>
              <a:rPr lang="en-US" sz="2000" dirty="0"/>
              <a:t>Purpose: Access detailed launch data (example Mission profile, Outcomes, Payloads)</a:t>
            </a:r>
          </a:p>
          <a:p>
            <a:pPr lvl="1"/>
            <a:r>
              <a:rPr lang="en-US" sz="2000" dirty="0"/>
              <a:t>Method: By using Request library in Python</a:t>
            </a:r>
          </a:p>
          <a:p>
            <a:pPr marL="342900" indent="-342900">
              <a:buAutoNum type="arabicPeriod"/>
            </a:pPr>
            <a:r>
              <a:rPr lang="en-US" dirty="0"/>
              <a:t>Wikipedia Web Scraping</a:t>
            </a:r>
          </a:p>
          <a:p>
            <a:pPr lvl="1"/>
            <a:r>
              <a:rPr lang="en-US" sz="2000" dirty="0"/>
              <a:t>Purpose Supplement API data with historical context and operational details.</a:t>
            </a:r>
          </a:p>
          <a:p>
            <a:pPr lvl="1"/>
            <a:r>
              <a:rPr lang="en-US" sz="2000" dirty="0"/>
              <a:t>Method: Using </a:t>
            </a:r>
            <a:r>
              <a:rPr lang="en-US" sz="2000" dirty="0" err="1"/>
              <a:t>BeautifulSoup</a:t>
            </a:r>
            <a:r>
              <a:rPr lang="en-US" sz="2000" dirty="0"/>
              <a:t> Library in Python to easily get the data needed</a:t>
            </a:r>
          </a:p>
          <a:p>
            <a:pPr marL="457200" lvl="1"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54251"/>
            <a:ext cx="5461000" cy="497296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11068"/>
            <a:ext cx="4925544" cy="5239989"/>
          </a:xfrm>
          <a:prstGeom prst="rect">
            <a:avLst/>
          </a:prstGeom>
        </p:spPr>
        <p:txBody>
          <a:bodyPr vert="horz" lIns="91440" tIns="45720" rIns="91440" bIns="45720" rtlCol="0" anchor="t">
            <a:normAutofit fontScale="92500" lnSpcReduction="10000"/>
          </a:bodyPr>
          <a:lstStyle/>
          <a:p>
            <a:pPr marL="0" indent="0">
              <a:lnSpc>
                <a:spcPct val="100000"/>
              </a:lnSpc>
              <a:spcBef>
                <a:spcPts val="600"/>
              </a:spcBef>
              <a:buNone/>
            </a:pPr>
            <a:r>
              <a:rPr lang="en-US" sz="1600" b="1" dirty="0">
                <a:latin typeface="Abadi"/>
              </a:rPr>
              <a:t>Fetch Data from SpaceX API</a:t>
            </a:r>
          </a:p>
          <a:p>
            <a:pPr>
              <a:lnSpc>
                <a:spcPct val="100000"/>
              </a:lnSpc>
              <a:spcBef>
                <a:spcPts val="600"/>
              </a:spcBef>
            </a:pPr>
            <a:r>
              <a:rPr lang="en-US" sz="1600" dirty="0">
                <a:latin typeface="Abadi"/>
              </a:rPr>
              <a:t>Set GET request to </a:t>
            </a:r>
            <a:r>
              <a:rPr lang="en-US" sz="1600" dirty="0" err="1">
                <a:latin typeface="Abadi"/>
              </a:rPr>
              <a:t>static_json_url</a:t>
            </a:r>
            <a:endParaRPr lang="en-US" sz="1600" dirty="0">
              <a:latin typeface="Abadi"/>
            </a:endParaRPr>
          </a:p>
          <a:p>
            <a:pPr>
              <a:lnSpc>
                <a:spcPct val="100000"/>
              </a:lnSpc>
              <a:spcBef>
                <a:spcPts val="600"/>
              </a:spcBef>
            </a:pPr>
            <a:r>
              <a:rPr lang="en-US" sz="1600" dirty="0">
                <a:latin typeface="Abadi"/>
              </a:rPr>
              <a:t>Load JSON response into </a:t>
            </a:r>
            <a:r>
              <a:rPr lang="en-US" sz="1600" dirty="0" err="1">
                <a:latin typeface="Abadi"/>
              </a:rPr>
              <a:t>DataFrame</a:t>
            </a:r>
            <a:endParaRPr lang="en-US" sz="1600" dirty="0">
              <a:latin typeface="Abadi"/>
            </a:endParaRPr>
          </a:p>
          <a:p>
            <a:pPr marL="0" indent="0">
              <a:lnSpc>
                <a:spcPct val="100000"/>
              </a:lnSpc>
              <a:spcBef>
                <a:spcPts val="600"/>
              </a:spcBef>
              <a:buNone/>
            </a:pPr>
            <a:r>
              <a:rPr lang="en-US" sz="1600" b="1" dirty="0">
                <a:latin typeface="Abadi"/>
              </a:rPr>
              <a:t>Select Relevant Features</a:t>
            </a:r>
          </a:p>
          <a:p>
            <a:pPr>
              <a:lnSpc>
                <a:spcPct val="100000"/>
              </a:lnSpc>
              <a:spcBef>
                <a:spcPts val="600"/>
              </a:spcBef>
            </a:pPr>
            <a:r>
              <a:rPr lang="en-US" sz="1600" dirty="0">
                <a:latin typeface="Abadi"/>
              </a:rPr>
              <a:t>Extract columns: rocket, payloads, launchpad, cores, </a:t>
            </a:r>
            <a:r>
              <a:rPr lang="en-US" sz="1600" dirty="0" err="1">
                <a:latin typeface="Abadi"/>
              </a:rPr>
              <a:t>flight_number</a:t>
            </a:r>
            <a:r>
              <a:rPr lang="en-US" sz="1600" dirty="0">
                <a:latin typeface="Abadi"/>
              </a:rPr>
              <a:t>, </a:t>
            </a:r>
            <a:r>
              <a:rPr lang="en-US" sz="1600" dirty="0" err="1">
                <a:latin typeface="Abadi"/>
              </a:rPr>
              <a:t>date_utc</a:t>
            </a:r>
            <a:endParaRPr lang="en-US" sz="1600" dirty="0">
              <a:latin typeface="Abadi"/>
            </a:endParaRPr>
          </a:p>
          <a:p>
            <a:pPr marL="0" indent="0">
              <a:lnSpc>
                <a:spcPct val="100000"/>
              </a:lnSpc>
              <a:spcBef>
                <a:spcPts val="600"/>
              </a:spcBef>
              <a:buNone/>
            </a:pPr>
            <a:r>
              <a:rPr lang="en-US" sz="1600" b="1" dirty="0">
                <a:latin typeface="Abadi"/>
              </a:rPr>
              <a:t>Clean Data</a:t>
            </a:r>
          </a:p>
          <a:p>
            <a:pPr>
              <a:lnSpc>
                <a:spcPct val="100000"/>
              </a:lnSpc>
              <a:spcBef>
                <a:spcPts val="600"/>
              </a:spcBef>
            </a:pPr>
            <a:r>
              <a:rPr lang="en-US" sz="1600" dirty="0">
                <a:latin typeface="Abadi"/>
              </a:rPr>
              <a:t>Remove rows with multiple cores or payloads</a:t>
            </a:r>
          </a:p>
          <a:p>
            <a:pPr>
              <a:lnSpc>
                <a:spcPct val="100000"/>
              </a:lnSpc>
              <a:spcBef>
                <a:spcPts val="600"/>
              </a:spcBef>
            </a:pPr>
            <a:r>
              <a:rPr lang="en-US" sz="1600" dirty="0">
                <a:latin typeface="Abadi"/>
              </a:rPr>
              <a:t>Extract single values from lists for cores and payloads</a:t>
            </a:r>
          </a:p>
          <a:p>
            <a:pPr marL="0" indent="0">
              <a:lnSpc>
                <a:spcPct val="100000"/>
              </a:lnSpc>
              <a:spcBef>
                <a:spcPts val="600"/>
              </a:spcBef>
              <a:buNone/>
            </a:pPr>
            <a:r>
              <a:rPr lang="en-US" sz="1600" b="1" dirty="0">
                <a:latin typeface="Abadi"/>
              </a:rPr>
              <a:t>Filter Data</a:t>
            </a:r>
          </a:p>
          <a:p>
            <a:pPr>
              <a:lnSpc>
                <a:spcPct val="100000"/>
              </a:lnSpc>
              <a:spcBef>
                <a:spcPts val="600"/>
              </a:spcBef>
            </a:pPr>
            <a:r>
              <a:rPr lang="en-US" sz="1600" dirty="0">
                <a:latin typeface="Abadi"/>
              </a:rPr>
              <a:t>Restrict dates to ≤ November 13, 2020</a:t>
            </a:r>
          </a:p>
          <a:p>
            <a:pPr marL="0" indent="0">
              <a:lnSpc>
                <a:spcPct val="100000"/>
              </a:lnSpc>
              <a:spcBef>
                <a:spcPts val="600"/>
              </a:spcBef>
              <a:buNone/>
            </a:pPr>
            <a:r>
              <a:rPr lang="en-US" sz="1600" b="1" dirty="0">
                <a:latin typeface="Abadi"/>
              </a:rPr>
              <a:t>Structure Data</a:t>
            </a:r>
          </a:p>
          <a:p>
            <a:pPr>
              <a:lnSpc>
                <a:spcPct val="100000"/>
              </a:lnSpc>
              <a:spcBef>
                <a:spcPts val="600"/>
              </a:spcBef>
            </a:pPr>
            <a:r>
              <a:rPr lang="en-US" sz="1600" dirty="0">
                <a:latin typeface="Abadi"/>
              </a:rPr>
              <a:t>Create a dictionary with key features</a:t>
            </a:r>
          </a:p>
          <a:p>
            <a:pPr>
              <a:lnSpc>
                <a:spcPct val="100000"/>
              </a:lnSpc>
              <a:spcBef>
                <a:spcPts val="600"/>
              </a:spcBef>
            </a:pPr>
            <a:r>
              <a:rPr lang="en-US" sz="1600" dirty="0">
                <a:latin typeface="Abadi"/>
              </a:rPr>
              <a:t>Convert dictionary to </a:t>
            </a:r>
            <a:r>
              <a:rPr lang="en-US" sz="1600" dirty="0" err="1">
                <a:latin typeface="Abadi"/>
              </a:rPr>
              <a:t>DataFrame</a:t>
            </a:r>
            <a:endParaRPr lang="en-US" sz="1600" dirty="0">
              <a:latin typeface="Abadi"/>
            </a:endParaRPr>
          </a:p>
          <a:p>
            <a:pPr marL="0" indent="0">
              <a:lnSpc>
                <a:spcPct val="100000"/>
              </a:lnSpc>
              <a:spcBef>
                <a:spcPts val="600"/>
              </a:spcBef>
              <a:buNone/>
            </a:pPr>
            <a:endParaRPr lang="en-US" sz="1500" dirty="0">
              <a:latin typeface="Abadi"/>
            </a:endParaRPr>
          </a:p>
          <a:p>
            <a:pPr marL="0" indent="0">
              <a:lnSpc>
                <a:spcPct val="100000"/>
              </a:lnSpc>
              <a:spcBef>
                <a:spcPts val="1400"/>
              </a:spcBef>
              <a:buNone/>
            </a:pPr>
            <a:r>
              <a:rPr lang="en-US" sz="1500" dirty="0" err="1">
                <a:solidFill>
                  <a:schemeClr val="accent3">
                    <a:lumMod val="25000"/>
                  </a:schemeClr>
                </a:solidFill>
                <a:latin typeface="Abadi" panose="020B0604020104020204" pitchFamily="34" charset="0"/>
              </a:rPr>
              <a:t>Github</a:t>
            </a:r>
            <a:r>
              <a:rPr lang="en-US" sz="1500" dirty="0">
                <a:solidFill>
                  <a:schemeClr val="accent3">
                    <a:lumMod val="25000"/>
                  </a:schemeClr>
                </a:solidFill>
                <a:latin typeface="Abadi" panose="020B0604020104020204" pitchFamily="34" charset="0"/>
              </a:rPr>
              <a:t> URL:</a:t>
            </a:r>
            <a:r>
              <a:rPr lang="en-US" sz="1500" dirty="0">
                <a:solidFill>
                  <a:schemeClr val="accent3">
                    <a:lumMod val="25000"/>
                  </a:schemeClr>
                </a:solidFill>
                <a:latin typeface="Abadi" panose="020B0604020104020204" pitchFamily="34" charset="0"/>
                <a:hlinkClick r:id="rId3"/>
              </a:rPr>
              <a:t>https://github.com/ikigamisama/IBM-Data-Science-Capstone/blob/master/Module%201%20(Data%20Gathering%20and%20Wragling)/jupyter-labs-spacex-data-collection-api.ipynb</a:t>
            </a:r>
            <a:endParaRPr lang="en-US" sz="15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Oval 8">
            <a:extLst>
              <a:ext uri="{FF2B5EF4-FFF2-40B4-BE49-F238E27FC236}">
                <a16:creationId xmlns:a16="http://schemas.microsoft.com/office/drawing/2014/main" id="{2E32E2D4-D576-371F-327B-ABA3379C4D17}"/>
              </a:ext>
            </a:extLst>
          </p:cNvPr>
          <p:cNvSpPr/>
          <p:nvPr/>
        </p:nvSpPr>
        <p:spPr>
          <a:xfrm>
            <a:off x="6168190" y="1597794"/>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endParaRPr lang="en-PH" dirty="0">
              <a:solidFill>
                <a:sysClr val="windowText" lastClr="000000"/>
              </a:solidFill>
            </a:endParaRPr>
          </a:p>
        </p:txBody>
      </p:sp>
      <p:sp>
        <p:nvSpPr>
          <p:cNvPr id="10" name="Rectangle 9">
            <a:extLst>
              <a:ext uri="{FF2B5EF4-FFF2-40B4-BE49-F238E27FC236}">
                <a16:creationId xmlns:a16="http://schemas.microsoft.com/office/drawing/2014/main" id="{98DCF47A-1D75-E639-A4DB-DBF948950130}"/>
              </a:ext>
            </a:extLst>
          </p:cNvPr>
          <p:cNvSpPr/>
          <p:nvPr/>
        </p:nvSpPr>
        <p:spPr>
          <a:xfrm>
            <a:off x="6096001" y="2435192"/>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Fetch Data from SpaceX API</a:t>
            </a:r>
            <a:endParaRPr lang="en-PH" sz="1400" dirty="0">
              <a:solidFill>
                <a:sysClr val="windowText" lastClr="000000"/>
              </a:solidFill>
            </a:endParaRPr>
          </a:p>
        </p:txBody>
      </p:sp>
      <p:cxnSp>
        <p:nvCxnSpPr>
          <p:cNvPr id="12" name="Straight Connector 11">
            <a:extLst>
              <a:ext uri="{FF2B5EF4-FFF2-40B4-BE49-F238E27FC236}">
                <a16:creationId xmlns:a16="http://schemas.microsoft.com/office/drawing/2014/main" id="{B6B2E318-9B14-561D-C676-48EF3BD3FBF8}"/>
              </a:ext>
            </a:extLst>
          </p:cNvPr>
          <p:cNvCxnSpPr>
            <a:stCxn id="9" idx="4"/>
            <a:endCxn id="10" idx="0"/>
          </p:cNvCxnSpPr>
          <p:nvPr/>
        </p:nvCxnSpPr>
        <p:spPr>
          <a:xfrm>
            <a:off x="6744102" y="2146843"/>
            <a:ext cx="0" cy="288349"/>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900072AD-5BD0-B33A-23E0-BA4413C88514}"/>
              </a:ext>
            </a:extLst>
          </p:cNvPr>
          <p:cNvSpPr/>
          <p:nvPr/>
        </p:nvSpPr>
        <p:spPr>
          <a:xfrm>
            <a:off x="6096000" y="3511597"/>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Select Relevant Features</a:t>
            </a:r>
            <a:endParaRPr lang="en-PH" sz="1400" dirty="0">
              <a:solidFill>
                <a:sysClr val="windowText" lastClr="000000"/>
              </a:solidFill>
            </a:endParaRPr>
          </a:p>
        </p:txBody>
      </p:sp>
      <p:cxnSp>
        <p:nvCxnSpPr>
          <p:cNvPr id="15" name="Straight Connector 14">
            <a:extLst>
              <a:ext uri="{FF2B5EF4-FFF2-40B4-BE49-F238E27FC236}">
                <a16:creationId xmlns:a16="http://schemas.microsoft.com/office/drawing/2014/main" id="{14BAC5C4-36CF-23D3-D30C-6086875AA370}"/>
              </a:ext>
            </a:extLst>
          </p:cNvPr>
          <p:cNvCxnSpPr>
            <a:stCxn id="10" idx="2"/>
          </p:cNvCxnSpPr>
          <p:nvPr/>
        </p:nvCxnSpPr>
        <p:spPr>
          <a:xfrm flipH="1">
            <a:off x="6744101" y="3157086"/>
            <a:ext cx="1" cy="52939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A58CF14-E828-D494-60A9-3AC0414E9B24}"/>
              </a:ext>
            </a:extLst>
          </p:cNvPr>
          <p:cNvSpPr/>
          <p:nvPr/>
        </p:nvSpPr>
        <p:spPr>
          <a:xfrm>
            <a:off x="6096000" y="4681855"/>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Clean Data</a:t>
            </a:r>
            <a:endParaRPr lang="en-PH" sz="1400" dirty="0">
              <a:solidFill>
                <a:sysClr val="windowText" lastClr="000000"/>
              </a:solidFill>
            </a:endParaRPr>
          </a:p>
        </p:txBody>
      </p:sp>
      <p:sp>
        <p:nvSpPr>
          <p:cNvPr id="17" name="Rectangle 16">
            <a:extLst>
              <a:ext uri="{FF2B5EF4-FFF2-40B4-BE49-F238E27FC236}">
                <a16:creationId xmlns:a16="http://schemas.microsoft.com/office/drawing/2014/main" id="{3C6B7EB4-AE77-EF60-8453-CE46478FFDD6}"/>
              </a:ext>
            </a:extLst>
          </p:cNvPr>
          <p:cNvSpPr/>
          <p:nvPr/>
        </p:nvSpPr>
        <p:spPr>
          <a:xfrm>
            <a:off x="6096001" y="5664626"/>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Filter Data</a:t>
            </a:r>
            <a:endParaRPr lang="en-PH" sz="1400" dirty="0">
              <a:solidFill>
                <a:sysClr val="windowText" lastClr="000000"/>
              </a:solidFill>
            </a:endParaRPr>
          </a:p>
        </p:txBody>
      </p:sp>
      <p:cxnSp>
        <p:nvCxnSpPr>
          <p:cNvPr id="19" name="Straight Connector 18">
            <a:extLst>
              <a:ext uri="{FF2B5EF4-FFF2-40B4-BE49-F238E27FC236}">
                <a16:creationId xmlns:a16="http://schemas.microsoft.com/office/drawing/2014/main" id="{33E3B9A9-DE7C-985E-2745-810D67DA9DB4}"/>
              </a:ext>
            </a:extLst>
          </p:cNvPr>
          <p:cNvCxnSpPr>
            <a:stCxn id="13" idx="2"/>
            <a:endCxn id="16" idx="0"/>
          </p:cNvCxnSpPr>
          <p:nvPr/>
        </p:nvCxnSpPr>
        <p:spPr>
          <a:xfrm>
            <a:off x="6744101" y="4233491"/>
            <a:ext cx="0" cy="448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82F6B3-E6AA-2A00-3AB7-941BB154E45E}"/>
              </a:ext>
            </a:extLst>
          </p:cNvPr>
          <p:cNvCxnSpPr>
            <a:stCxn id="16" idx="2"/>
            <a:endCxn id="17" idx="0"/>
          </p:cNvCxnSpPr>
          <p:nvPr/>
        </p:nvCxnSpPr>
        <p:spPr>
          <a:xfrm>
            <a:off x="6744101" y="5403749"/>
            <a:ext cx="1" cy="260877"/>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5D79C4D-A1D6-96D2-7668-DC376266BD09}"/>
              </a:ext>
            </a:extLst>
          </p:cNvPr>
          <p:cNvSpPr/>
          <p:nvPr/>
        </p:nvSpPr>
        <p:spPr>
          <a:xfrm>
            <a:off x="8226043" y="1726290"/>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Structure Data</a:t>
            </a:r>
            <a:endParaRPr lang="en-PH" sz="1400" dirty="0">
              <a:solidFill>
                <a:sysClr val="windowText" lastClr="000000"/>
              </a:solidFill>
            </a:endParaRPr>
          </a:p>
        </p:txBody>
      </p:sp>
      <p:sp>
        <p:nvSpPr>
          <p:cNvPr id="26" name="Oval 25">
            <a:extLst>
              <a:ext uri="{FF2B5EF4-FFF2-40B4-BE49-F238E27FC236}">
                <a16:creationId xmlns:a16="http://schemas.microsoft.com/office/drawing/2014/main" id="{402922D7-A5F1-9440-ED14-C944DB5051D3}"/>
              </a:ext>
            </a:extLst>
          </p:cNvPr>
          <p:cNvSpPr/>
          <p:nvPr/>
        </p:nvSpPr>
        <p:spPr>
          <a:xfrm>
            <a:off x="8298232" y="3132819"/>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End</a:t>
            </a:r>
            <a:endParaRPr lang="en-PH" dirty="0">
              <a:solidFill>
                <a:sysClr val="windowText" lastClr="000000"/>
              </a:solidFill>
            </a:endParaRPr>
          </a:p>
        </p:txBody>
      </p:sp>
      <p:cxnSp>
        <p:nvCxnSpPr>
          <p:cNvPr id="28" name="Straight Connector 27">
            <a:extLst>
              <a:ext uri="{FF2B5EF4-FFF2-40B4-BE49-F238E27FC236}">
                <a16:creationId xmlns:a16="http://schemas.microsoft.com/office/drawing/2014/main" id="{6C4FF815-FC5B-73D7-E6B6-213B5A095C87}"/>
              </a:ext>
            </a:extLst>
          </p:cNvPr>
          <p:cNvCxnSpPr>
            <a:cxnSpLocks/>
            <a:stCxn id="22" idx="2"/>
            <a:endCxn id="26" idx="0"/>
          </p:cNvCxnSpPr>
          <p:nvPr/>
        </p:nvCxnSpPr>
        <p:spPr>
          <a:xfrm>
            <a:off x="8874144" y="2448184"/>
            <a:ext cx="0" cy="68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9D167C-C357-F418-860D-27A5C07B7F73}"/>
              </a:ext>
            </a:extLst>
          </p:cNvPr>
          <p:cNvCxnSpPr>
            <a:stCxn id="17" idx="3"/>
          </p:cNvCxnSpPr>
          <p:nvPr/>
        </p:nvCxnSpPr>
        <p:spPr>
          <a:xfrm>
            <a:off x="7392203" y="6025573"/>
            <a:ext cx="4886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B8128B-9F6F-68C3-85C0-F6F1988E3F68}"/>
              </a:ext>
            </a:extLst>
          </p:cNvPr>
          <p:cNvCxnSpPr>
            <a:cxnSpLocks/>
          </p:cNvCxnSpPr>
          <p:nvPr/>
        </p:nvCxnSpPr>
        <p:spPr>
          <a:xfrm flipV="1">
            <a:off x="7880808" y="2087237"/>
            <a:ext cx="0" cy="3938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568861B-A49A-8B0F-65C3-652678FD8C82}"/>
              </a:ext>
            </a:extLst>
          </p:cNvPr>
          <p:cNvCxnSpPr>
            <a:cxnSpLocks/>
            <a:endCxn id="22" idx="1"/>
          </p:cNvCxnSpPr>
          <p:nvPr/>
        </p:nvCxnSpPr>
        <p:spPr>
          <a:xfrm>
            <a:off x="7880808" y="2087237"/>
            <a:ext cx="3452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12263"/>
            <a:ext cx="5461000" cy="51676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 Placeholder 2">
            <a:extLst>
              <a:ext uri="{FF2B5EF4-FFF2-40B4-BE49-F238E27FC236}">
                <a16:creationId xmlns:a16="http://schemas.microsoft.com/office/drawing/2014/main" id="{610EEF6F-2639-9636-0A70-A213A00B888E}"/>
              </a:ext>
            </a:extLst>
          </p:cNvPr>
          <p:cNvSpPr txBox="1">
            <a:spLocks/>
          </p:cNvSpPr>
          <p:nvPr/>
        </p:nvSpPr>
        <p:spPr>
          <a:xfrm>
            <a:off x="820738" y="1411068"/>
            <a:ext cx="4925544" cy="52399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PH" sz="1400" b="1" dirty="0">
                <a:latin typeface="Abadi" panose="020B0604020104020204" pitchFamily="34" charset="0"/>
              </a:rPr>
              <a:t>Fetch Data</a:t>
            </a:r>
            <a:r>
              <a:rPr lang="en-PH" sz="1400" dirty="0">
                <a:latin typeface="Abadi" panose="020B0604020104020204" pitchFamily="34" charset="0"/>
              </a:rPr>
              <a:t>:</a:t>
            </a:r>
            <a:r>
              <a:rPr lang="en-US" sz="1400" dirty="0">
                <a:latin typeface="Abadi" panose="020B0604020104020204" pitchFamily="34" charset="0"/>
              </a:rPr>
              <a:t> Retrieve HTML content from Wikipedia using requests.</a:t>
            </a:r>
          </a:p>
          <a:p>
            <a:pPr>
              <a:lnSpc>
                <a:spcPct val="100000"/>
              </a:lnSpc>
              <a:spcBef>
                <a:spcPts val="600"/>
              </a:spcBef>
            </a:pPr>
            <a:r>
              <a:rPr lang="en-US" sz="1400" b="1" dirty="0">
                <a:latin typeface="Abadi" panose="020B0604020104020204" pitchFamily="34" charset="0"/>
              </a:rPr>
              <a:t>Parse HTML</a:t>
            </a:r>
            <a:r>
              <a:rPr lang="en-US" sz="1400" dirty="0">
                <a:latin typeface="Abadi" panose="020B0604020104020204" pitchFamily="34" charset="0"/>
              </a:rPr>
              <a:t>: Use </a:t>
            </a:r>
            <a:r>
              <a:rPr lang="en-US" sz="1400" dirty="0" err="1">
                <a:latin typeface="Abadi" panose="020B0604020104020204" pitchFamily="34" charset="0"/>
              </a:rPr>
              <a:t>BeautifulSoup</a:t>
            </a:r>
            <a:r>
              <a:rPr lang="en-US" sz="1400" dirty="0">
                <a:latin typeface="Abadi" panose="020B0604020104020204" pitchFamily="34" charset="0"/>
              </a:rPr>
              <a:t> to parse the HTML content.</a:t>
            </a:r>
          </a:p>
          <a:p>
            <a:pPr>
              <a:lnSpc>
                <a:spcPct val="100000"/>
              </a:lnSpc>
              <a:spcBef>
                <a:spcPts val="600"/>
              </a:spcBef>
            </a:pPr>
            <a:r>
              <a:rPr lang="en-US" sz="1400" b="1" dirty="0">
                <a:latin typeface="Abadi" panose="020B0604020104020204" pitchFamily="34" charset="0"/>
              </a:rPr>
              <a:t>Extract Column Names</a:t>
            </a:r>
            <a:r>
              <a:rPr lang="en-US" sz="1400" dirty="0">
                <a:latin typeface="Abadi" panose="020B0604020104020204" pitchFamily="34" charset="0"/>
              </a:rPr>
              <a:t>: Identify and extract column names from table headers.</a:t>
            </a:r>
          </a:p>
          <a:p>
            <a:pPr>
              <a:lnSpc>
                <a:spcPct val="100000"/>
              </a:lnSpc>
              <a:spcBef>
                <a:spcPts val="600"/>
              </a:spcBef>
            </a:pPr>
            <a:r>
              <a:rPr lang="en-US" sz="1400" b="1" dirty="0">
                <a:latin typeface="Abadi" panose="020B0604020104020204" pitchFamily="34" charset="0"/>
              </a:rPr>
              <a:t>Initialize Data Dictionary</a:t>
            </a:r>
            <a:r>
              <a:rPr lang="en-US" sz="1400" dirty="0">
                <a:latin typeface="Abadi" panose="020B0604020104020204" pitchFamily="34" charset="0"/>
              </a:rPr>
              <a:t>:  Create and initialize a dictionary to store launch data.</a:t>
            </a:r>
          </a:p>
          <a:p>
            <a:pPr>
              <a:lnSpc>
                <a:spcPct val="100000"/>
              </a:lnSpc>
              <a:spcBef>
                <a:spcPts val="600"/>
              </a:spcBef>
            </a:pPr>
            <a:r>
              <a:rPr lang="en-US" sz="1400" b="1" dirty="0">
                <a:latin typeface="Abadi" panose="020B0604020104020204" pitchFamily="34" charset="0"/>
              </a:rPr>
              <a:t>Iterate Through Tables</a:t>
            </a:r>
            <a:r>
              <a:rPr lang="en-US" sz="1400" dirty="0">
                <a:latin typeface="Abadi" panose="020B0604020104020204" pitchFamily="34" charset="0"/>
              </a:rPr>
              <a:t>: Loop through tables to process each row.</a:t>
            </a:r>
          </a:p>
          <a:p>
            <a:pPr>
              <a:lnSpc>
                <a:spcPct val="100000"/>
              </a:lnSpc>
              <a:spcBef>
                <a:spcPts val="600"/>
              </a:spcBef>
            </a:pPr>
            <a:r>
              <a:rPr lang="en-US" sz="1400" b="1" dirty="0">
                <a:latin typeface="Abadi" panose="020B0604020104020204" pitchFamily="34" charset="0"/>
              </a:rPr>
              <a:t>Extract Data from Rows</a:t>
            </a:r>
            <a:r>
              <a:rPr lang="en-US" sz="1400" dirty="0">
                <a:latin typeface="Abadi" panose="020B0604020104020204" pitchFamily="34" charset="0"/>
              </a:rPr>
              <a:t>: Extract specific details (flight number, date, time, etc.) using defined functions.</a:t>
            </a:r>
          </a:p>
          <a:p>
            <a:pPr>
              <a:lnSpc>
                <a:spcPct val="100000"/>
              </a:lnSpc>
              <a:spcBef>
                <a:spcPts val="600"/>
              </a:spcBef>
            </a:pPr>
            <a:r>
              <a:rPr lang="en-US" sz="1400" b="1" dirty="0">
                <a:latin typeface="Abadi" panose="020B0604020104020204" pitchFamily="34" charset="0"/>
              </a:rPr>
              <a:t>Populate Dictionary</a:t>
            </a:r>
            <a:r>
              <a:rPr lang="en-US" sz="1400" dirty="0">
                <a:latin typeface="Abadi" panose="020B0604020104020204" pitchFamily="34" charset="0"/>
              </a:rPr>
              <a:t>: Append extracted data to the dictionary.</a:t>
            </a:r>
          </a:p>
          <a:p>
            <a:pPr>
              <a:lnSpc>
                <a:spcPct val="100000"/>
              </a:lnSpc>
              <a:spcBef>
                <a:spcPts val="600"/>
              </a:spcBef>
            </a:pPr>
            <a:r>
              <a:rPr lang="en-US" sz="1400" b="1" dirty="0">
                <a:latin typeface="Abadi" panose="020B0604020104020204" pitchFamily="34" charset="0"/>
              </a:rPr>
              <a:t>Convert to </a:t>
            </a:r>
            <a:r>
              <a:rPr lang="en-US" sz="1400" b="1" dirty="0" err="1">
                <a:latin typeface="Abadi" panose="020B0604020104020204" pitchFamily="34" charset="0"/>
              </a:rPr>
              <a:t>DataFrame</a:t>
            </a:r>
            <a:r>
              <a:rPr lang="en-US" sz="1400" dirty="0">
                <a:latin typeface="Abadi" panose="020B0604020104020204" pitchFamily="34" charset="0"/>
              </a:rPr>
              <a:t>: Convert to </a:t>
            </a:r>
            <a:r>
              <a:rPr lang="en-US" sz="1400" dirty="0" err="1">
                <a:latin typeface="Abadi" panose="020B0604020104020204" pitchFamily="34" charset="0"/>
              </a:rPr>
              <a:t>DataFrame</a:t>
            </a:r>
            <a:endParaRPr lang="en-US" sz="1400" dirty="0">
              <a:latin typeface="Abadi" panose="020B0604020104020204" pitchFamily="34" charset="0"/>
            </a:endParaRPr>
          </a:p>
          <a:p>
            <a:pPr>
              <a:lnSpc>
                <a:spcPct val="100000"/>
              </a:lnSpc>
              <a:spcBef>
                <a:spcPts val="600"/>
              </a:spcBef>
            </a:pPr>
            <a:r>
              <a:rPr lang="en-US" sz="1400" b="1" dirty="0">
                <a:latin typeface="Abadi" panose="020B0604020104020204" pitchFamily="34" charset="0"/>
              </a:rPr>
              <a:t>Export Data</a:t>
            </a:r>
            <a:r>
              <a:rPr lang="en-US" sz="1400" dirty="0">
                <a:latin typeface="Abadi" panose="020B0604020104020204" pitchFamily="34" charset="0"/>
              </a:rPr>
              <a:t>:  Save the </a:t>
            </a:r>
            <a:r>
              <a:rPr lang="en-US" sz="1400" dirty="0" err="1">
                <a:latin typeface="Abadi" panose="020B0604020104020204" pitchFamily="34" charset="0"/>
              </a:rPr>
              <a:t>DataFrame</a:t>
            </a:r>
            <a:r>
              <a:rPr lang="en-US" sz="1400" dirty="0">
                <a:latin typeface="Abadi" panose="020B0604020104020204" pitchFamily="34" charset="0"/>
              </a:rPr>
              <a:t> as a CSV file (spacex_web_scraped.csv).</a:t>
            </a:r>
          </a:p>
          <a:p>
            <a:pPr marL="0" indent="0">
              <a:lnSpc>
                <a:spcPct val="100000"/>
              </a:lnSpc>
              <a:spcBef>
                <a:spcPts val="1400"/>
              </a:spcBef>
              <a:buFont typeface="Arial" panose="020B0604020202020204" pitchFamily="34" charset="0"/>
              <a:buNone/>
            </a:pP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URL:</a:t>
            </a:r>
            <a:r>
              <a:rPr lang="en-US" sz="1400" dirty="0">
                <a:solidFill>
                  <a:schemeClr val="accent3">
                    <a:lumMod val="25000"/>
                  </a:schemeClr>
                </a:solidFill>
                <a:latin typeface="Abadi" panose="020B0604020104020204" pitchFamily="34" charset="0"/>
                <a:hlinkClick r:id="rId4"/>
              </a:rPr>
              <a:t>https://github.com/ikigamisama/IBM-Data-Science-Capstone/blob/master/Module%201%20(Data%20Gathering%20and%20Wragling)/jupyter-labs-webscraping.ipynb</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12" name="Oval 11">
            <a:extLst>
              <a:ext uri="{FF2B5EF4-FFF2-40B4-BE49-F238E27FC236}">
                <a16:creationId xmlns:a16="http://schemas.microsoft.com/office/drawing/2014/main" id="{0FAACB4D-D88C-EC89-173F-0F5506E9E1E9}"/>
              </a:ext>
            </a:extLst>
          </p:cNvPr>
          <p:cNvSpPr/>
          <p:nvPr/>
        </p:nvSpPr>
        <p:spPr>
          <a:xfrm>
            <a:off x="6168190" y="1597794"/>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endParaRPr lang="en-PH" dirty="0">
              <a:solidFill>
                <a:sysClr val="windowText" lastClr="000000"/>
              </a:solidFill>
            </a:endParaRPr>
          </a:p>
        </p:txBody>
      </p:sp>
      <p:sp>
        <p:nvSpPr>
          <p:cNvPr id="13" name="Rectangle 12">
            <a:extLst>
              <a:ext uri="{FF2B5EF4-FFF2-40B4-BE49-F238E27FC236}">
                <a16:creationId xmlns:a16="http://schemas.microsoft.com/office/drawing/2014/main" id="{02520A13-EA25-7115-6D4B-6B6A2EE597EF}"/>
              </a:ext>
            </a:extLst>
          </p:cNvPr>
          <p:cNvSpPr/>
          <p:nvPr/>
        </p:nvSpPr>
        <p:spPr>
          <a:xfrm>
            <a:off x="6096001" y="2435192"/>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chemeClr val="tx1"/>
                </a:solidFill>
                <a:latin typeface="Abadi" panose="020B0604020104020204" pitchFamily="34" charset="0"/>
              </a:rPr>
              <a:t>Fetch Data</a:t>
            </a:r>
            <a:endParaRPr lang="en-PH" sz="1400" dirty="0">
              <a:solidFill>
                <a:schemeClr val="tx1"/>
              </a:solidFill>
            </a:endParaRPr>
          </a:p>
        </p:txBody>
      </p:sp>
      <p:sp>
        <p:nvSpPr>
          <p:cNvPr id="14" name="Rectangle 13">
            <a:extLst>
              <a:ext uri="{FF2B5EF4-FFF2-40B4-BE49-F238E27FC236}">
                <a16:creationId xmlns:a16="http://schemas.microsoft.com/office/drawing/2014/main" id="{967D8E98-61E2-A289-06BB-E202D112509E}"/>
              </a:ext>
            </a:extLst>
          </p:cNvPr>
          <p:cNvSpPr/>
          <p:nvPr/>
        </p:nvSpPr>
        <p:spPr>
          <a:xfrm>
            <a:off x="6096001" y="3473674"/>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Extract Column Names</a:t>
            </a:r>
            <a:endParaRPr lang="en-PH" sz="1400" dirty="0">
              <a:solidFill>
                <a:schemeClr val="tx1"/>
              </a:solidFill>
            </a:endParaRPr>
          </a:p>
        </p:txBody>
      </p:sp>
      <p:sp>
        <p:nvSpPr>
          <p:cNvPr id="15" name="Rectangle 14">
            <a:extLst>
              <a:ext uri="{FF2B5EF4-FFF2-40B4-BE49-F238E27FC236}">
                <a16:creationId xmlns:a16="http://schemas.microsoft.com/office/drawing/2014/main" id="{DFAED7A3-963B-07EC-FC9E-A9418C702A79}"/>
              </a:ext>
            </a:extLst>
          </p:cNvPr>
          <p:cNvSpPr/>
          <p:nvPr/>
        </p:nvSpPr>
        <p:spPr>
          <a:xfrm>
            <a:off x="6096001" y="4538312"/>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Initialize Data Dictionary</a:t>
            </a:r>
            <a:endParaRPr lang="en-PH" sz="1400" dirty="0">
              <a:solidFill>
                <a:schemeClr val="tx1"/>
              </a:solidFill>
            </a:endParaRPr>
          </a:p>
        </p:txBody>
      </p:sp>
      <p:sp>
        <p:nvSpPr>
          <p:cNvPr id="16" name="Rectangle 15">
            <a:extLst>
              <a:ext uri="{FF2B5EF4-FFF2-40B4-BE49-F238E27FC236}">
                <a16:creationId xmlns:a16="http://schemas.microsoft.com/office/drawing/2014/main" id="{1621CA49-70CC-3E86-5A81-6401B115B336}"/>
              </a:ext>
            </a:extLst>
          </p:cNvPr>
          <p:cNvSpPr/>
          <p:nvPr/>
        </p:nvSpPr>
        <p:spPr>
          <a:xfrm>
            <a:off x="6096001" y="5597456"/>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Iterate Through Tables</a:t>
            </a:r>
            <a:endParaRPr lang="en-PH" sz="1400" dirty="0">
              <a:solidFill>
                <a:schemeClr val="tx1"/>
              </a:solidFill>
            </a:endParaRPr>
          </a:p>
        </p:txBody>
      </p:sp>
      <p:sp>
        <p:nvSpPr>
          <p:cNvPr id="17" name="Rectangle 16">
            <a:extLst>
              <a:ext uri="{FF2B5EF4-FFF2-40B4-BE49-F238E27FC236}">
                <a16:creationId xmlns:a16="http://schemas.microsoft.com/office/drawing/2014/main" id="{E9381516-1E34-5A8C-025B-5D7CEE438803}"/>
              </a:ext>
            </a:extLst>
          </p:cNvPr>
          <p:cNvSpPr/>
          <p:nvPr/>
        </p:nvSpPr>
        <p:spPr>
          <a:xfrm>
            <a:off x="8228030" y="1616153"/>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Extract Data from Rows</a:t>
            </a:r>
            <a:endParaRPr lang="en-PH" sz="1400" dirty="0">
              <a:solidFill>
                <a:schemeClr val="tx1"/>
              </a:solidFill>
            </a:endParaRPr>
          </a:p>
        </p:txBody>
      </p:sp>
      <p:sp>
        <p:nvSpPr>
          <p:cNvPr id="18" name="Rectangle 17">
            <a:extLst>
              <a:ext uri="{FF2B5EF4-FFF2-40B4-BE49-F238E27FC236}">
                <a16:creationId xmlns:a16="http://schemas.microsoft.com/office/drawing/2014/main" id="{68C9B5DE-E381-0F6B-79D0-D45D732C6C26}"/>
              </a:ext>
            </a:extLst>
          </p:cNvPr>
          <p:cNvSpPr/>
          <p:nvPr/>
        </p:nvSpPr>
        <p:spPr>
          <a:xfrm>
            <a:off x="8228030" y="2707106"/>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Populate Dictionary</a:t>
            </a:r>
            <a:endParaRPr lang="en-PH" sz="1400" dirty="0">
              <a:solidFill>
                <a:schemeClr val="tx1"/>
              </a:solidFill>
            </a:endParaRPr>
          </a:p>
        </p:txBody>
      </p:sp>
      <p:sp>
        <p:nvSpPr>
          <p:cNvPr id="19" name="Rectangle 18">
            <a:extLst>
              <a:ext uri="{FF2B5EF4-FFF2-40B4-BE49-F238E27FC236}">
                <a16:creationId xmlns:a16="http://schemas.microsoft.com/office/drawing/2014/main" id="{349EA997-C04B-816B-AAF4-6C7067BA7ABC}"/>
              </a:ext>
            </a:extLst>
          </p:cNvPr>
          <p:cNvSpPr/>
          <p:nvPr/>
        </p:nvSpPr>
        <p:spPr>
          <a:xfrm>
            <a:off x="8228030" y="3816418"/>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Convert to </a:t>
            </a:r>
            <a:r>
              <a:rPr lang="en-US" sz="1400" dirty="0" err="1">
                <a:solidFill>
                  <a:schemeClr val="tx1"/>
                </a:solidFill>
                <a:latin typeface="Abadi" panose="020B0604020104020204" pitchFamily="34" charset="0"/>
              </a:rPr>
              <a:t>DataFrame</a:t>
            </a:r>
            <a:endParaRPr lang="en-PH" sz="1400" dirty="0">
              <a:solidFill>
                <a:schemeClr val="tx1"/>
              </a:solidFill>
            </a:endParaRPr>
          </a:p>
        </p:txBody>
      </p:sp>
      <p:sp>
        <p:nvSpPr>
          <p:cNvPr id="20" name="Rectangle 19">
            <a:extLst>
              <a:ext uri="{FF2B5EF4-FFF2-40B4-BE49-F238E27FC236}">
                <a16:creationId xmlns:a16="http://schemas.microsoft.com/office/drawing/2014/main" id="{950D0938-5CA4-BCAB-B847-E255490696F9}"/>
              </a:ext>
            </a:extLst>
          </p:cNvPr>
          <p:cNvSpPr/>
          <p:nvPr/>
        </p:nvSpPr>
        <p:spPr>
          <a:xfrm>
            <a:off x="8228030" y="4790468"/>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Export Data</a:t>
            </a:r>
            <a:endParaRPr lang="en-PH" sz="1400" dirty="0">
              <a:solidFill>
                <a:schemeClr val="tx1"/>
              </a:solidFill>
            </a:endParaRPr>
          </a:p>
        </p:txBody>
      </p:sp>
      <p:sp>
        <p:nvSpPr>
          <p:cNvPr id="21" name="Oval 20">
            <a:extLst>
              <a:ext uri="{FF2B5EF4-FFF2-40B4-BE49-F238E27FC236}">
                <a16:creationId xmlns:a16="http://schemas.microsoft.com/office/drawing/2014/main" id="{D32DD952-E81F-BB27-23FE-322720BE59AF}"/>
              </a:ext>
            </a:extLst>
          </p:cNvPr>
          <p:cNvSpPr/>
          <p:nvPr/>
        </p:nvSpPr>
        <p:spPr>
          <a:xfrm>
            <a:off x="8300219" y="5878162"/>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End</a:t>
            </a:r>
            <a:endParaRPr lang="en-PH" dirty="0">
              <a:solidFill>
                <a:sysClr val="windowText" lastClr="000000"/>
              </a:solidFill>
            </a:endParaRPr>
          </a:p>
        </p:txBody>
      </p:sp>
      <p:cxnSp>
        <p:nvCxnSpPr>
          <p:cNvPr id="23" name="Straight Connector 22">
            <a:extLst>
              <a:ext uri="{FF2B5EF4-FFF2-40B4-BE49-F238E27FC236}">
                <a16:creationId xmlns:a16="http://schemas.microsoft.com/office/drawing/2014/main" id="{E84F6ED2-D8AE-50BF-1EFA-8D59A4A96A4E}"/>
              </a:ext>
            </a:extLst>
          </p:cNvPr>
          <p:cNvCxnSpPr>
            <a:stCxn id="12" idx="4"/>
            <a:endCxn id="13" idx="0"/>
          </p:cNvCxnSpPr>
          <p:nvPr/>
        </p:nvCxnSpPr>
        <p:spPr>
          <a:xfrm>
            <a:off x="6744102" y="2146843"/>
            <a:ext cx="0" cy="288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5FA827-02A9-1930-3F9E-8F62FD0972D8}"/>
              </a:ext>
            </a:extLst>
          </p:cNvPr>
          <p:cNvCxnSpPr>
            <a:stCxn id="13" idx="2"/>
            <a:endCxn id="14" idx="0"/>
          </p:cNvCxnSpPr>
          <p:nvPr/>
        </p:nvCxnSpPr>
        <p:spPr>
          <a:xfrm>
            <a:off x="6744102" y="3157086"/>
            <a:ext cx="0" cy="316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DB8C55-E6BB-294F-80F6-72ED971EF2D0}"/>
              </a:ext>
            </a:extLst>
          </p:cNvPr>
          <p:cNvCxnSpPr>
            <a:stCxn id="14" idx="2"/>
            <a:endCxn id="15" idx="0"/>
          </p:cNvCxnSpPr>
          <p:nvPr/>
        </p:nvCxnSpPr>
        <p:spPr>
          <a:xfrm>
            <a:off x="6744102" y="4195568"/>
            <a:ext cx="0" cy="342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144327-F0A0-9540-CD87-268FA5C34E46}"/>
              </a:ext>
            </a:extLst>
          </p:cNvPr>
          <p:cNvCxnSpPr>
            <a:stCxn id="15" idx="2"/>
            <a:endCxn id="16" idx="0"/>
          </p:cNvCxnSpPr>
          <p:nvPr/>
        </p:nvCxnSpPr>
        <p:spPr>
          <a:xfrm>
            <a:off x="6744102" y="5260206"/>
            <a:ext cx="0" cy="337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BF3F36-A4E0-C363-2239-779E0DA743DC}"/>
              </a:ext>
            </a:extLst>
          </p:cNvPr>
          <p:cNvCxnSpPr>
            <a:stCxn id="17" idx="2"/>
            <a:endCxn id="18" idx="0"/>
          </p:cNvCxnSpPr>
          <p:nvPr/>
        </p:nvCxnSpPr>
        <p:spPr>
          <a:xfrm>
            <a:off x="8876131" y="2338047"/>
            <a:ext cx="0" cy="369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A63C33-FBC7-AE10-F406-5F0C7B9E2F75}"/>
              </a:ext>
            </a:extLst>
          </p:cNvPr>
          <p:cNvCxnSpPr>
            <a:stCxn id="18" idx="2"/>
            <a:endCxn id="19" idx="0"/>
          </p:cNvCxnSpPr>
          <p:nvPr/>
        </p:nvCxnSpPr>
        <p:spPr>
          <a:xfrm>
            <a:off x="8876131" y="3429000"/>
            <a:ext cx="0" cy="387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FED4E1-E33B-63EF-E326-D07C7D85E4F1}"/>
              </a:ext>
            </a:extLst>
          </p:cNvPr>
          <p:cNvCxnSpPr>
            <a:stCxn id="19" idx="2"/>
            <a:endCxn id="20" idx="0"/>
          </p:cNvCxnSpPr>
          <p:nvPr/>
        </p:nvCxnSpPr>
        <p:spPr>
          <a:xfrm>
            <a:off x="8876131" y="4538312"/>
            <a:ext cx="0" cy="252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CFDD35-2D21-B99B-4E46-4E886E0B3806}"/>
              </a:ext>
            </a:extLst>
          </p:cNvPr>
          <p:cNvCxnSpPr>
            <a:stCxn id="20" idx="2"/>
            <a:endCxn id="21" idx="0"/>
          </p:cNvCxnSpPr>
          <p:nvPr/>
        </p:nvCxnSpPr>
        <p:spPr>
          <a:xfrm>
            <a:off x="8876131" y="5512362"/>
            <a:ext cx="0" cy="3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F425557-6627-E615-8A5B-553DC0960826}"/>
              </a:ext>
            </a:extLst>
          </p:cNvPr>
          <p:cNvCxnSpPr>
            <a:stCxn id="16" idx="3"/>
          </p:cNvCxnSpPr>
          <p:nvPr/>
        </p:nvCxnSpPr>
        <p:spPr>
          <a:xfrm flipV="1">
            <a:off x="7392203" y="5957740"/>
            <a:ext cx="403764" cy="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3EF9DE-A0E3-E955-7D4C-6B6E62AB2ADE}"/>
              </a:ext>
            </a:extLst>
          </p:cNvPr>
          <p:cNvCxnSpPr/>
          <p:nvPr/>
        </p:nvCxnSpPr>
        <p:spPr>
          <a:xfrm flipV="1">
            <a:off x="7795967" y="1970202"/>
            <a:ext cx="0" cy="398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C2E6B6-FBDE-5FB8-F73E-0DB7B32EC94F}"/>
              </a:ext>
            </a:extLst>
          </p:cNvPr>
          <p:cNvCxnSpPr>
            <a:endCxn id="17" idx="1"/>
          </p:cNvCxnSpPr>
          <p:nvPr/>
        </p:nvCxnSpPr>
        <p:spPr>
          <a:xfrm>
            <a:off x="7795967" y="1970202"/>
            <a:ext cx="432063" cy="68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0581"/>
            <a:ext cx="5611935" cy="5156462"/>
          </a:xfrm>
          <a:prstGeom prst="rect">
            <a:avLst/>
          </a:prstGeom>
        </p:spPr>
        <p:txBody>
          <a:bodyPr/>
          <a:lstStyle/>
          <a:p>
            <a:r>
              <a:rPr lang="en-US" sz="1600" dirty="0">
                <a:solidFill>
                  <a:schemeClr val="accent3">
                    <a:lumMod val="25000"/>
                  </a:schemeClr>
                </a:solidFill>
                <a:latin typeface="Abadi" panose="020B0604020104020204" pitchFamily="34" charset="0"/>
              </a:rPr>
              <a:t>Load Data: Load dataset from a CSV file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a:t>
            </a:r>
          </a:p>
          <a:p>
            <a:r>
              <a:rPr lang="en-US" sz="1600" dirty="0">
                <a:solidFill>
                  <a:schemeClr val="accent3">
                    <a:lumMod val="25000"/>
                  </a:schemeClr>
                </a:solidFill>
                <a:latin typeface="Abadi" panose="020B0604020104020204" pitchFamily="34" charset="0"/>
              </a:rPr>
              <a:t>Initial Exploration: Display the first 10 rows of the dataset.</a:t>
            </a:r>
          </a:p>
          <a:p>
            <a:r>
              <a:rPr lang="en-US" sz="1600" dirty="0">
                <a:solidFill>
                  <a:schemeClr val="accent3">
                    <a:lumMod val="25000"/>
                  </a:schemeClr>
                </a:solidFill>
                <a:latin typeface="Abadi" panose="020B0604020104020204" pitchFamily="34" charset="0"/>
              </a:rPr>
              <a:t>Missing Values Analysis: Calculate the percentage of missing values for each column.</a:t>
            </a:r>
          </a:p>
          <a:p>
            <a:r>
              <a:rPr lang="en-US" sz="1600" dirty="0">
                <a:solidFill>
                  <a:schemeClr val="accent3">
                    <a:lumMod val="25000"/>
                  </a:schemeClr>
                </a:solidFill>
                <a:latin typeface="Abadi" panose="020B0604020104020204" pitchFamily="34" charset="0"/>
              </a:rPr>
              <a:t>Categorical Value Analysis:  Analyze the distribution of values in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and Orbit columns.</a:t>
            </a:r>
          </a:p>
          <a:p>
            <a:r>
              <a:rPr lang="en-US" sz="1600" dirty="0">
                <a:solidFill>
                  <a:schemeClr val="accent3">
                    <a:lumMod val="25000"/>
                  </a:schemeClr>
                </a:solidFill>
                <a:latin typeface="Abadi" panose="020B0604020104020204" pitchFamily="34" charset="0"/>
              </a:rPr>
              <a:t>Landing Outcomes Classification: Classify landing outcomes into good (1) and bad (0).</a:t>
            </a:r>
          </a:p>
          <a:p>
            <a:r>
              <a:rPr lang="en-US" sz="1600" dirty="0">
                <a:solidFill>
                  <a:schemeClr val="accent3">
                    <a:lumMod val="25000"/>
                  </a:schemeClr>
                </a:solidFill>
                <a:latin typeface="Abadi" panose="020B0604020104020204" pitchFamily="34" charset="0"/>
              </a:rPr>
              <a:t>Create Class Column: Add a binary Class column to the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a:t>
            </a:r>
          </a:p>
          <a:p>
            <a:r>
              <a:rPr lang="en-US" sz="1600" dirty="0">
                <a:solidFill>
                  <a:schemeClr val="accent3">
                    <a:lumMod val="25000"/>
                  </a:schemeClr>
                </a:solidFill>
                <a:latin typeface="Abadi" panose="020B0604020104020204" pitchFamily="34" charset="0"/>
              </a:rPr>
              <a:t>Class Distribution Analysis: Review the distribution and mean of the Class column.</a:t>
            </a:r>
          </a:p>
          <a:p>
            <a:r>
              <a:rPr lang="en-US" sz="1600" dirty="0">
                <a:solidFill>
                  <a:schemeClr val="accent3">
                    <a:lumMod val="25000"/>
                  </a:schemeClr>
                </a:solidFill>
                <a:latin typeface="Abadi" panose="020B0604020104020204" pitchFamily="34" charset="0"/>
              </a:rPr>
              <a:t>Save Processed Data:  Export the cleaned and processed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to a new CSV file</a:t>
            </a:r>
          </a:p>
          <a:p>
            <a:pPr marL="0" indent="0">
              <a:buNone/>
            </a:pP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URL:</a:t>
            </a:r>
            <a:r>
              <a:rPr lang="en-US" sz="1400" dirty="0">
                <a:solidFill>
                  <a:schemeClr val="accent3">
                    <a:lumMod val="25000"/>
                  </a:schemeClr>
                </a:solidFill>
                <a:latin typeface="Abadi" panose="020B0604020104020204" pitchFamily="34" charset="0"/>
                <a:hlinkClick r:id="rId3"/>
              </a:rPr>
              <a:t>https://github.com/ikigamisama/IBM-Data-Science-Capstone/blob/master/Module%201%20(Data%20Gathering%20and%20Wragling)/labs-jupyter-spacex-Data%20wrangling.ipynb</a:t>
            </a:r>
            <a:endParaRPr lang="en-US" sz="14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340DBB85-6FD1-F973-C330-B27AB87CD7BA}"/>
              </a:ext>
            </a:extLst>
          </p:cNvPr>
          <p:cNvSpPr txBox="1">
            <a:spLocks/>
          </p:cNvSpPr>
          <p:nvPr/>
        </p:nvSpPr>
        <p:spPr>
          <a:xfrm>
            <a:off x="6381947" y="1470581"/>
            <a:ext cx="5495826" cy="51564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2" name="Oval 11">
            <a:extLst>
              <a:ext uri="{FF2B5EF4-FFF2-40B4-BE49-F238E27FC236}">
                <a16:creationId xmlns:a16="http://schemas.microsoft.com/office/drawing/2014/main" id="{D1CE4AD1-E616-D91C-3474-2BA30F93C47A}"/>
              </a:ext>
            </a:extLst>
          </p:cNvPr>
          <p:cNvSpPr/>
          <p:nvPr/>
        </p:nvSpPr>
        <p:spPr>
          <a:xfrm>
            <a:off x="7073163" y="1597794"/>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endParaRPr lang="en-PH" dirty="0">
              <a:solidFill>
                <a:sysClr val="windowText" lastClr="000000"/>
              </a:solidFill>
            </a:endParaRPr>
          </a:p>
        </p:txBody>
      </p:sp>
      <p:sp>
        <p:nvSpPr>
          <p:cNvPr id="13" name="Rectangle 12">
            <a:extLst>
              <a:ext uri="{FF2B5EF4-FFF2-40B4-BE49-F238E27FC236}">
                <a16:creationId xmlns:a16="http://schemas.microsoft.com/office/drawing/2014/main" id="{23F8B849-46B9-E0C9-43EC-419B1506A020}"/>
              </a:ext>
            </a:extLst>
          </p:cNvPr>
          <p:cNvSpPr/>
          <p:nvPr/>
        </p:nvSpPr>
        <p:spPr>
          <a:xfrm>
            <a:off x="7000973" y="2432223"/>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Load Data</a:t>
            </a:r>
            <a:endParaRPr lang="en-PH" sz="1400" dirty="0">
              <a:solidFill>
                <a:schemeClr val="tx1"/>
              </a:solidFill>
            </a:endParaRPr>
          </a:p>
        </p:txBody>
      </p:sp>
      <p:sp>
        <p:nvSpPr>
          <p:cNvPr id="14" name="Rectangle 13">
            <a:extLst>
              <a:ext uri="{FF2B5EF4-FFF2-40B4-BE49-F238E27FC236}">
                <a16:creationId xmlns:a16="http://schemas.microsoft.com/office/drawing/2014/main" id="{01DB0A57-C732-543D-7C2D-48EBABED1B9A}"/>
              </a:ext>
            </a:extLst>
          </p:cNvPr>
          <p:cNvSpPr/>
          <p:nvPr/>
        </p:nvSpPr>
        <p:spPr>
          <a:xfrm>
            <a:off x="7000973" y="3429000"/>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Initial Exploration</a:t>
            </a:r>
            <a:endParaRPr lang="en-PH" sz="1400" dirty="0">
              <a:solidFill>
                <a:schemeClr val="tx1"/>
              </a:solidFill>
            </a:endParaRPr>
          </a:p>
        </p:txBody>
      </p:sp>
      <p:sp>
        <p:nvSpPr>
          <p:cNvPr id="15" name="Rectangle 14">
            <a:extLst>
              <a:ext uri="{FF2B5EF4-FFF2-40B4-BE49-F238E27FC236}">
                <a16:creationId xmlns:a16="http://schemas.microsoft.com/office/drawing/2014/main" id="{180B644A-24F6-7ABC-9FFE-DB7BED15158C}"/>
              </a:ext>
            </a:extLst>
          </p:cNvPr>
          <p:cNvSpPr/>
          <p:nvPr/>
        </p:nvSpPr>
        <p:spPr>
          <a:xfrm>
            <a:off x="7000973" y="4425777"/>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Missing Values Analysis</a:t>
            </a:r>
            <a:endParaRPr lang="en-PH" sz="1400" dirty="0">
              <a:solidFill>
                <a:schemeClr val="tx1"/>
              </a:solidFill>
            </a:endParaRPr>
          </a:p>
        </p:txBody>
      </p:sp>
      <p:sp>
        <p:nvSpPr>
          <p:cNvPr id="16" name="Rectangle 15">
            <a:extLst>
              <a:ext uri="{FF2B5EF4-FFF2-40B4-BE49-F238E27FC236}">
                <a16:creationId xmlns:a16="http://schemas.microsoft.com/office/drawing/2014/main" id="{93BDEC90-FE2C-1409-BC5D-365A2A5607E6}"/>
              </a:ext>
            </a:extLst>
          </p:cNvPr>
          <p:cNvSpPr/>
          <p:nvPr/>
        </p:nvSpPr>
        <p:spPr>
          <a:xfrm>
            <a:off x="6998769" y="5504498"/>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Categorical Value Analysis</a:t>
            </a:r>
            <a:endParaRPr lang="en-PH" sz="1400" dirty="0">
              <a:solidFill>
                <a:schemeClr val="tx1"/>
              </a:solidFill>
            </a:endParaRPr>
          </a:p>
        </p:txBody>
      </p:sp>
      <p:sp>
        <p:nvSpPr>
          <p:cNvPr id="17" name="Rectangle 16">
            <a:extLst>
              <a:ext uri="{FF2B5EF4-FFF2-40B4-BE49-F238E27FC236}">
                <a16:creationId xmlns:a16="http://schemas.microsoft.com/office/drawing/2014/main" id="{475C389E-23B5-8B20-383C-242B767DA6FF}"/>
              </a:ext>
            </a:extLst>
          </p:cNvPr>
          <p:cNvSpPr/>
          <p:nvPr/>
        </p:nvSpPr>
        <p:spPr>
          <a:xfrm>
            <a:off x="8916201" y="1720571"/>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Landing Outcomes Classification</a:t>
            </a:r>
            <a:endParaRPr lang="en-PH" sz="1400" dirty="0">
              <a:solidFill>
                <a:schemeClr val="tx1"/>
              </a:solidFill>
            </a:endParaRPr>
          </a:p>
        </p:txBody>
      </p:sp>
      <p:sp>
        <p:nvSpPr>
          <p:cNvPr id="18" name="Rectangle 17">
            <a:extLst>
              <a:ext uri="{FF2B5EF4-FFF2-40B4-BE49-F238E27FC236}">
                <a16:creationId xmlns:a16="http://schemas.microsoft.com/office/drawing/2014/main" id="{F960B799-9208-6AED-EB0F-4E3F3BD0673E}"/>
              </a:ext>
            </a:extLst>
          </p:cNvPr>
          <p:cNvSpPr/>
          <p:nvPr/>
        </p:nvSpPr>
        <p:spPr>
          <a:xfrm>
            <a:off x="8916201" y="2831158"/>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Create Class Column</a:t>
            </a:r>
            <a:endParaRPr lang="en-PH" sz="1400" dirty="0">
              <a:solidFill>
                <a:schemeClr val="tx1"/>
              </a:solidFill>
            </a:endParaRPr>
          </a:p>
        </p:txBody>
      </p:sp>
      <p:sp>
        <p:nvSpPr>
          <p:cNvPr id="19" name="Rectangle 18">
            <a:extLst>
              <a:ext uri="{FF2B5EF4-FFF2-40B4-BE49-F238E27FC236}">
                <a16:creationId xmlns:a16="http://schemas.microsoft.com/office/drawing/2014/main" id="{D9AC64BA-4F55-0603-6855-83E3A6EC37A8}"/>
              </a:ext>
            </a:extLst>
          </p:cNvPr>
          <p:cNvSpPr/>
          <p:nvPr/>
        </p:nvSpPr>
        <p:spPr>
          <a:xfrm>
            <a:off x="8916201" y="3873072"/>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Class Distribution Analysis</a:t>
            </a:r>
            <a:endParaRPr lang="en-PH" sz="1400" dirty="0">
              <a:solidFill>
                <a:schemeClr val="tx1"/>
              </a:solidFill>
            </a:endParaRPr>
          </a:p>
        </p:txBody>
      </p:sp>
      <p:sp>
        <p:nvSpPr>
          <p:cNvPr id="20" name="Rectangle 19">
            <a:extLst>
              <a:ext uri="{FF2B5EF4-FFF2-40B4-BE49-F238E27FC236}">
                <a16:creationId xmlns:a16="http://schemas.microsoft.com/office/drawing/2014/main" id="{4589B22C-A5A4-DBD4-7011-4AA7EDE08E05}"/>
              </a:ext>
            </a:extLst>
          </p:cNvPr>
          <p:cNvSpPr/>
          <p:nvPr/>
        </p:nvSpPr>
        <p:spPr>
          <a:xfrm>
            <a:off x="8916201" y="4920797"/>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Save Processed Data</a:t>
            </a:r>
            <a:endParaRPr lang="en-PH" sz="1400" dirty="0">
              <a:solidFill>
                <a:schemeClr val="tx1"/>
              </a:solidFill>
            </a:endParaRPr>
          </a:p>
        </p:txBody>
      </p:sp>
      <p:sp>
        <p:nvSpPr>
          <p:cNvPr id="23" name="Oval 22">
            <a:extLst>
              <a:ext uri="{FF2B5EF4-FFF2-40B4-BE49-F238E27FC236}">
                <a16:creationId xmlns:a16="http://schemas.microsoft.com/office/drawing/2014/main" id="{61D8DF3B-DB50-3D2B-8725-20BF436A7CED}"/>
              </a:ext>
            </a:extLst>
          </p:cNvPr>
          <p:cNvSpPr/>
          <p:nvPr/>
        </p:nvSpPr>
        <p:spPr>
          <a:xfrm>
            <a:off x="8988390" y="5951867"/>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End</a:t>
            </a:r>
            <a:endParaRPr lang="en-PH" dirty="0">
              <a:solidFill>
                <a:sysClr val="windowText" lastClr="000000"/>
              </a:solidFill>
            </a:endParaRPr>
          </a:p>
        </p:txBody>
      </p:sp>
      <p:cxnSp>
        <p:nvCxnSpPr>
          <p:cNvPr id="25" name="Straight Connector 24">
            <a:extLst>
              <a:ext uri="{FF2B5EF4-FFF2-40B4-BE49-F238E27FC236}">
                <a16:creationId xmlns:a16="http://schemas.microsoft.com/office/drawing/2014/main" id="{FA1F7FC3-0FD1-5DF1-6729-BF3596F03CCD}"/>
              </a:ext>
            </a:extLst>
          </p:cNvPr>
          <p:cNvCxnSpPr>
            <a:stCxn id="12" idx="4"/>
            <a:endCxn id="13" idx="0"/>
          </p:cNvCxnSpPr>
          <p:nvPr/>
        </p:nvCxnSpPr>
        <p:spPr>
          <a:xfrm flipH="1">
            <a:off x="7649074" y="2146843"/>
            <a:ext cx="1" cy="285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6FC67-0938-FFE7-AE21-E3B4624801EB}"/>
              </a:ext>
            </a:extLst>
          </p:cNvPr>
          <p:cNvCxnSpPr>
            <a:stCxn id="13" idx="2"/>
            <a:endCxn id="14" idx="0"/>
          </p:cNvCxnSpPr>
          <p:nvPr/>
        </p:nvCxnSpPr>
        <p:spPr>
          <a:xfrm>
            <a:off x="7649074" y="3154117"/>
            <a:ext cx="0" cy="27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3F6A98-397D-F75C-C9E9-6F7555492A5E}"/>
              </a:ext>
            </a:extLst>
          </p:cNvPr>
          <p:cNvCxnSpPr>
            <a:stCxn id="14" idx="2"/>
            <a:endCxn id="15" idx="0"/>
          </p:cNvCxnSpPr>
          <p:nvPr/>
        </p:nvCxnSpPr>
        <p:spPr>
          <a:xfrm>
            <a:off x="7649074" y="4150894"/>
            <a:ext cx="0" cy="27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DE5B68-F51B-861A-6ADA-17B50A3D6119}"/>
              </a:ext>
            </a:extLst>
          </p:cNvPr>
          <p:cNvCxnSpPr>
            <a:stCxn id="15" idx="2"/>
            <a:endCxn id="16" idx="0"/>
          </p:cNvCxnSpPr>
          <p:nvPr/>
        </p:nvCxnSpPr>
        <p:spPr>
          <a:xfrm flipH="1">
            <a:off x="7646870" y="5147671"/>
            <a:ext cx="2204" cy="356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02CCDA-29CF-C4B9-FE92-082C436C3AAE}"/>
              </a:ext>
            </a:extLst>
          </p:cNvPr>
          <p:cNvCxnSpPr>
            <a:stCxn id="16" idx="3"/>
          </p:cNvCxnSpPr>
          <p:nvPr/>
        </p:nvCxnSpPr>
        <p:spPr>
          <a:xfrm>
            <a:off x="8294971" y="5865445"/>
            <a:ext cx="3084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833A5F-C3FE-4247-74AA-20282FC751C5}"/>
              </a:ext>
            </a:extLst>
          </p:cNvPr>
          <p:cNvCxnSpPr/>
          <p:nvPr/>
        </p:nvCxnSpPr>
        <p:spPr>
          <a:xfrm flipV="1">
            <a:off x="8603382" y="2146843"/>
            <a:ext cx="0" cy="3718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439B9E5-DFE9-23C9-D35A-DEE14E9F570E}"/>
              </a:ext>
            </a:extLst>
          </p:cNvPr>
          <p:cNvCxnSpPr>
            <a:cxnSpLocks/>
            <a:endCxn id="17" idx="1"/>
          </p:cNvCxnSpPr>
          <p:nvPr/>
        </p:nvCxnSpPr>
        <p:spPr>
          <a:xfrm>
            <a:off x="8603382" y="2081518"/>
            <a:ext cx="3128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590D03-AE9B-1F5F-A6EA-8686575B3C64}"/>
              </a:ext>
            </a:extLst>
          </p:cNvPr>
          <p:cNvCxnSpPr>
            <a:stCxn id="17" idx="2"/>
            <a:endCxn id="18" idx="0"/>
          </p:cNvCxnSpPr>
          <p:nvPr/>
        </p:nvCxnSpPr>
        <p:spPr>
          <a:xfrm>
            <a:off x="9564302" y="2442465"/>
            <a:ext cx="0" cy="38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DC8CD3-28F3-E380-2B0B-87177141D656}"/>
              </a:ext>
            </a:extLst>
          </p:cNvPr>
          <p:cNvCxnSpPr>
            <a:stCxn id="18" idx="2"/>
            <a:endCxn id="19" idx="0"/>
          </p:cNvCxnSpPr>
          <p:nvPr/>
        </p:nvCxnSpPr>
        <p:spPr>
          <a:xfrm>
            <a:off x="9564302" y="3553052"/>
            <a:ext cx="0" cy="32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E182D41-3573-A182-994B-492DAEC75723}"/>
              </a:ext>
            </a:extLst>
          </p:cNvPr>
          <p:cNvCxnSpPr>
            <a:stCxn id="19" idx="2"/>
            <a:endCxn id="20" idx="0"/>
          </p:cNvCxnSpPr>
          <p:nvPr/>
        </p:nvCxnSpPr>
        <p:spPr>
          <a:xfrm>
            <a:off x="9564302" y="4594966"/>
            <a:ext cx="0" cy="325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32F702-2329-0DF9-A7BC-7A8A19E182D9}"/>
              </a:ext>
            </a:extLst>
          </p:cNvPr>
          <p:cNvCxnSpPr>
            <a:stCxn id="20" idx="2"/>
            <a:endCxn id="23" idx="0"/>
          </p:cNvCxnSpPr>
          <p:nvPr/>
        </p:nvCxnSpPr>
        <p:spPr>
          <a:xfrm>
            <a:off x="9564302" y="5642691"/>
            <a:ext cx="0" cy="3091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394"/>
            <a:ext cx="10687961" cy="5074796"/>
          </a:xfrm>
          <a:prstGeom prst="rect">
            <a:avLst/>
          </a:prstGeom>
        </p:spPr>
        <p:txBody>
          <a:bodyPr lIns="91440" tIns="45720" rIns="91440" bIns="45720" anchor="t"/>
          <a:lstStyle/>
          <a:p>
            <a:pPr marL="0" indent="0">
              <a:buNone/>
            </a:pPr>
            <a:r>
              <a:rPr lang="en-US" sz="2400" dirty="0">
                <a:latin typeface="Abadi" panose="020B0604020104020204" pitchFamily="34" charset="0"/>
              </a:rPr>
              <a:t>Summary on what Charts were usage and why </a:t>
            </a:r>
          </a:p>
          <a:p>
            <a:pPr lvl="1"/>
            <a:r>
              <a:rPr lang="en-US" sz="2000" dirty="0">
                <a:latin typeface="Abadi" panose="020B0604020104020204" pitchFamily="34" charset="0"/>
              </a:rPr>
              <a:t>Visualize the Relationship Between Flight Number and Launch Site Using: </a:t>
            </a:r>
            <a:r>
              <a:rPr lang="en-US" sz="2000" dirty="0" err="1">
                <a:latin typeface="Abadi" panose="020B0604020104020204" pitchFamily="34" charset="0"/>
              </a:rPr>
              <a:t>Catplot</a:t>
            </a:r>
            <a:r>
              <a:rPr lang="en-US" sz="2000" dirty="0">
                <a:latin typeface="Abadi" panose="020B0604020104020204" pitchFamily="34" charset="0"/>
              </a:rPr>
              <a:t> for analyze categorical variables and observe the relationship between flight numbers and launch sites.</a:t>
            </a:r>
          </a:p>
          <a:p>
            <a:pPr lvl="1"/>
            <a:r>
              <a:rPr lang="en-US" sz="2000" dirty="0">
                <a:latin typeface="Abadi" panose="020B0604020104020204" pitchFamily="34" charset="0"/>
              </a:rPr>
              <a:t>Visualize the Relationship Between Payload and Launch Site Using Scatterplot To determine the relationship between payload mass and launch site locations.</a:t>
            </a:r>
          </a:p>
          <a:p>
            <a:pPr lvl="1"/>
            <a:r>
              <a:rPr lang="en-US" sz="2000" dirty="0">
                <a:latin typeface="Abadi" panose="020B0604020104020204" pitchFamily="34" charset="0"/>
              </a:rPr>
              <a:t>Visualize the Relationship Between Success Rate of Each Orbit Type Using Bar Chart for compare the success rates across different orbit types and identify patterns or trends.</a:t>
            </a:r>
          </a:p>
          <a:p>
            <a:pPr lvl="1"/>
            <a:r>
              <a:rPr lang="en-US" sz="2000" dirty="0">
                <a:latin typeface="Abadi" panose="020B0604020104020204" pitchFamily="34" charset="0"/>
              </a:rPr>
              <a:t>Visualize the Relationship Between Flight Number and Orbit Type using scatterplot for To observe the distribution and relationship between flight numbers and orbit types.</a:t>
            </a:r>
          </a:p>
          <a:p>
            <a:pPr lvl="1"/>
            <a:r>
              <a:rPr lang="en-US" sz="2000" dirty="0">
                <a:latin typeface="Abadi" panose="020B0604020104020204" pitchFamily="34" charset="0"/>
              </a:rPr>
              <a:t>Visualize the Launch Success Yearly Trend using Line Chart for analyze the trend of launch successes over the years.</a:t>
            </a:r>
          </a:p>
          <a:p>
            <a:pPr lvl="1"/>
            <a:r>
              <a:rPr lang="en-US" sz="2000" dirty="0">
                <a:latin typeface="Abadi" panose="020B0604020104020204" pitchFamily="34" charset="0"/>
              </a:rPr>
              <a:t>Feature Engineering: To convert categorical data into a format suitable for machine learning models, enhancing predictive analysis.</a:t>
            </a:r>
          </a:p>
          <a:p>
            <a:pPr marL="457200" lvl="1" indent="0">
              <a:buNone/>
            </a:pPr>
            <a:r>
              <a:rPr lang="en-US" sz="1600" dirty="0" err="1">
                <a:latin typeface="Abadi" panose="020B0604020104020204" pitchFamily="34" charset="0"/>
              </a:rPr>
              <a:t>Github</a:t>
            </a:r>
            <a:r>
              <a:rPr lang="en-US" sz="1600" dirty="0">
                <a:latin typeface="Abadi" panose="020B0604020104020204" pitchFamily="34" charset="0"/>
              </a:rPr>
              <a:t> URL: </a:t>
            </a:r>
            <a:r>
              <a:rPr lang="en-US" sz="1600" dirty="0">
                <a:latin typeface="Abadi" panose="020B0604020104020204" pitchFamily="34" charset="0"/>
                <a:hlinkClick r:id="rId3"/>
              </a:rPr>
              <a:t>https://github.com/ikigamisama/IBM-Data-Science-Capstone/blob/master/Module%202%20(Exploratory%20Data%20Analysis)/jupyter-labs-eda-dataviz.ipynb</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782"/>
            <a:ext cx="10687961" cy="5150408"/>
          </a:xfrm>
          <a:prstGeom prst="rect">
            <a:avLst/>
          </a:prstGeom>
        </p:spPr>
        <p:txBody>
          <a:bodyPr lIns="91440" tIns="45720" rIns="91440" bIns="45720" anchor="t"/>
          <a:lstStyle/>
          <a:p>
            <a:pPr marL="0" indent="0">
              <a:buNone/>
            </a:pPr>
            <a:r>
              <a:rPr lang="en-US" dirty="0"/>
              <a:t>Summary of SQL Queries</a:t>
            </a:r>
          </a:p>
          <a:p>
            <a:pPr marL="0" indent="0">
              <a:buNone/>
            </a:pPr>
            <a:r>
              <a:rPr lang="en-US" sz="1800" dirty="0"/>
              <a:t>Display the names of the unique launch sites in the space mission.</a:t>
            </a:r>
          </a:p>
          <a:p>
            <a:pPr lvl="1"/>
            <a:r>
              <a:rPr lang="en-US" sz="1600" dirty="0"/>
              <a:t>Query:  SELECT DISTINCT </a:t>
            </a:r>
            <a:r>
              <a:rPr lang="en-US" sz="1600" dirty="0" err="1"/>
              <a:t>Launch_Site</a:t>
            </a:r>
            <a:r>
              <a:rPr lang="en-US" sz="1600" dirty="0"/>
              <a:t> FROM SPACEXTABLE</a:t>
            </a:r>
          </a:p>
          <a:p>
            <a:pPr lvl="1"/>
            <a:r>
              <a:rPr lang="en-US" sz="1600" dirty="0"/>
              <a:t>Explanation: retrieves a unique list of all launch sites from the SPACEXTABLE. The DISTINCT keyword ensures that only distinct (unique) launch sites are returned, removing any duplicates.</a:t>
            </a:r>
          </a:p>
          <a:p>
            <a:pPr marL="0" indent="0">
              <a:buNone/>
            </a:pPr>
            <a:r>
              <a:rPr lang="en-US" sz="1800" dirty="0"/>
              <a:t>Display 5 records where launch sites begin with the string ‘CCA’</a:t>
            </a:r>
          </a:p>
          <a:p>
            <a:pPr lvl="1"/>
            <a:r>
              <a:rPr lang="en-US" sz="1600" dirty="0"/>
              <a:t>Query:  SELECT * FROM SPACEXTABLE WHERE </a:t>
            </a:r>
            <a:r>
              <a:rPr lang="en-US" sz="1600" dirty="0" err="1"/>
              <a:t>Launch_Site</a:t>
            </a:r>
            <a:r>
              <a:rPr lang="en-US" sz="1600" dirty="0"/>
              <a:t> Like 'CCA%' LIMIT 5</a:t>
            </a:r>
          </a:p>
          <a:p>
            <a:pPr lvl="1"/>
            <a:r>
              <a:rPr lang="en-US" sz="1600" dirty="0"/>
              <a:t>Explanation: Retrieve all columns from SPACEXTABLE where the </a:t>
            </a:r>
            <a:r>
              <a:rPr lang="en-US" sz="1600" dirty="0" err="1"/>
              <a:t>Launch_Site</a:t>
            </a:r>
            <a:r>
              <a:rPr lang="en-US" sz="1600" dirty="0"/>
              <a:t> starts with 'CCA'. The LIKE 'CCA%' clause filters the results, and LIMIT 5 restricts the output to the first 5 matching records.</a:t>
            </a:r>
          </a:p>
          <a:p>
            <a:pPr marL="0" indent="0">
              <a:buNone/>
            </a:pPr>
            <a:r>
              <a:rPr lang="en-US" sz="1800" dirty="0"/>
              <a:t>Display the total payload mass carried by boosters launched by NASA (CRS)</a:t>
            </a:r>
          </a:p>
          <a:p>
            <a:pPr lvl="1"/>
            <a:r>
              <a:rPr lang="en-US" sz="1600" dirty="0"/>
              <a:t>Query:  SELECT SUM(PAYLOAD_MASS__KG_) as </a:t>
            </a:r>
            <a:r>
              <a:rPr lang="en-US" sz="1600" dirty="0" err="1"/>
              <a:t>Total_payload_mass_kg</a:t>
            </a:r>
            <a:r>
              <a:rPr lang="en-US" sz="1600" dirty="0"/>
              <a:t> FROM SPACEXTABLE WHERE customer = 'NASA (CRS)'</a:t>
            </a:r>
          </a:p>
          <a:p>
            <a:pPr lvl="1"/>
            <a:r>
              <a:rPr lang="en-US" sz="1600" dirty="0"/>
              <a:t>Explanation: Calculates the total payload mass in kilograms for all launches where the customer is 'NASA (CRS)'. The SUM(PAYLOAD_MASS__KG_) function adds up the payload masses, and the result is labeled as </a:t>
            </a:r>
            <a:r>
              <a:rPr lang="en-US" sz="1600" dirty="0" err="1"/>
              <a:t>Total_payload_mass_kg</a:t>
            </a:r>
            <a:r>
              <a:rPr lang="en-US" sz="1600" dirty="0"/>
              <a:t>..</a:t>
            </a:r>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782"/>
            <a:ext cx="10687961" cy="4792189"/>
          </a:xfrm>
          <a:prstGeom prst="rect">
            <a:avLst/>
          </a:prstGeom>
        </p:spPr>
        <p:txBody>
          <a:bodyPr lIns="91440" tIns="45720" rIns="91440" bIns="45720" anchor="t"/>
          <a:lstStyle/>
          <a:p>
            <a:pPr marL="0" indent="0">
              <a:buNone/>
            </a:pPr>
            <a:r>
              <a:rPr lang="en-US" sz="1800" dirty="0"/>
              <a:t>Display average payload mass carried by booster version F9 v1.1.</a:t>
            </a:r>
          </a:p>
          <a:p>
            <a:pPr lvl="1"/>
            <a:r>
              <a:rPr lang="en-US" sz="1600" dirty="0"/>
              <a:t>Query: SELECT AVG(PAYLOAD_MASS__KG_) as AVG_PAYLOAD_MASS_KG FROM SPACEXTABLE WHERE </a:t>
            </a:r>
            <a:r>
              <a:rPr lang="en-US" sz="1600" dirty="0" err="1"/>
              <a:t>Booster_Version</a:t>
            </a:r>
            <a:r>
              <a:rPr lang="en-US" sz="1600" dirty="0"/>
              <a:t> = 'F9 v1.1'</a:t>
            </a:r>
          </a:p>
          <a:p>
            <a:pPr lvl="1"/>
            <a:r>
              <a:rPr lang="en-US" sz="1600" dirty="0"/>
              <a:t>Explanation: Calculates the average payload mass in kilograms for all launches that used the 'F9 v1.1' booster version. The AVG(PAYLOAD_MASS__KG_) function computes the average, and the result is labeled as AVG_PAYLOAD_MASS_KG..</a:t>
            </a:r>
          </a:p>
          <a:p>
            <a:pPr marL="0" indent="0">
              <a:buNone/>
            </a:pPr>
            <a:r>
              <a:rPr lang="en-US" sz="1800" dirty="0"/>
              <a:t>List the date when the first successful landing outcome in ground pad was </a:t>
            </a:r>
            <a:r>
              <a:rPr lang="en-US" sz="1800" dirty="0" err="1"/>
              <a:t>acheived</a:t>
            </a:r>
            <a:r>
              <a:rPr lang="en-US" sz="1800" dirty="0"/>
              <a:t>.</a:t>
            </a:r>
          </a:p>
          <a:p>
            <a:pPr lvl="1"/>
            <a:r>
              <a:rPr lang="en-US" sz="1600" dirty="0"/>
              <a:t>Query: SELECT * FROM SPACEXTABLE ORDER BY Date </a:t>
            </a:r>
            <a:r>
              <a:rPr lang="en-US" sz="1600" dirty="0" err="1"/>
              <a:t>asc</a:t>
            </a:r>
            <a:r>
              <a:rPr lang="en-US" sz="1600" dirty="0"/>
              <a:t> limit 1</a:t>
            </a:r>
          </a:p>
          <a:p>
            <a:pPr lvl="1"/>
            <a:r>
              <a:rPr lang="en-US" sz="1600" dirty="0"/>
              <a:t>Explanation:. Retrieves the earliest launch record from SPACEXTABLE. The ORDER BY Date ASC clause sorts the records by date in ascending order, and LIMIT 1 ensures only the first (earliest) record is returned.</a:t>
            </a:r>
          </a:p>
          <a:p>
            <a:pPr marL="0" indent="0">
              <a:buNone/>
            </a:pPr>
            <a:r>
              <a:rPr lang="en-US" sz="1800" dirty="0"/>
              <a:t>List the names of the boosters which have success in drone ship and have payload mass greater than 4000 but less than 6000.</a:t>
            </a:r>
          </a:p>
          <a:p>
            <a:pPr lvl="1"/>
            <a:r>
              <a:rPr lang="en-US" sz="1600" dirty="0"/>
              <a:t>Query:  SELECT * FROM SPACEXTABLE WHERE </a:t>
            </a:r>
            <a:r>
              <a:rPr lang="en-US" sz="1600" dirty="0" err="1"/>
              <a:t>Landing_Outcome</a:t>
            </a:r>
            <a:r>
              <a:rPr lang="en-US" sz="1600" dirty="0"/>
              <a:t> = 'Success (drone ship)' AND PAYLOAD_MASS__KG_ &gt;= 4000 AND PAYLOAD_MASS__KG_ &lt; 6000</a:t>
            </a:r>
          </a:p>
          <a:p>
            <a:pPr lvl="1"/>
            <a:r>
              <a:rPr lang="en-US" sz="1600" dirty="0"/>
              <a:t>Explanation: Retrieve all columns from SPACEXTABLE where the landing outcome was a successful drone ship landing and the payload mass is between 4000 and 5999 kilograms (inclusive of 4000 but exclusive of 6000).</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7101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782"/>
            <a:ext cx="10687961" cy="4792189"/>
          </a:xfrm>
          <a:prstGeom prst="rect">
            <a:avLst/>
          </a:prstGeom>
        </p:spPr>
        <p:txBody>
          <a:bodyPr lIns="91440" tIns="45720" rIns="91440" bIns="45720" anchor="t"/>
          <a:lstStyle/>
          <a:p>
            <a:pPr marL="0" indent="0">
              <a:buNone/>
            </a:pPr>
            <a:r>
              <a:rPr lang="en-US" sz="1800" dirty="0"/>
              <a:t>List the total number of successful and failure mission outcomes.</a:t>
            </a:r>
          </a:p>
          <a:p>
            <a:pPr lvl="1"/>
            <a:r>
              <a:rPr lang="en-US" sz="1600" dirty="0"/>
              <a:t>Query: SELECT </a:t>
            </a:r>
            <a:r>
              <a:rPr lang="en-US" sz="1600" dirty="0" err="1"/>
              <a:t>Mission_Outcome</a:t>
            </a:r>
            <a:r>
              <a:rPr lang="en-US" sz="1600" dirty="0"/>
              <a:t>, count(</a:t>
            </a:r>
            <a:r>
              <a:rPr lang="en-US" sz="1600" dirty="0" err="1"/>
              <a:t>Mission_Outcome</a:t>
            </a:r>
            <a:r>
              <a:rPr lang="en-US" sz="1600" dirty="0"/>
              <a:t>) FROM SPACEXTABLE Group By </a:t>
            </a:r>
            <a:r>
              <a:rPr lang="en-US" sz="1600" dirty="0" err="1"/>
              <a:t>Mission_Outcome</a:t>
            </a:r>
            <a:endParaRPr lang="en-US" sz="1600" dirty="0"/>
          </a:p>
          <a:p>
            <a:pPr lvl="1"/>
            <a:r>
              <a:rPr lang="en-US" sz="1600" dirty="0"/>
              <a:t>Explanation: Counts the number of occurrences of each mission outcome in SPACEXTABLE. The GROUP BY </a:t>
            </a:r>
            <a:r>
              <a:rPr lang="en-US" sz="1600" dirty="0" err="1"/>
              <a:t>Mission_Outcome</a:t>
            </a:r>
            <a:r>
              <a:rPr lang="en-US" sz="1600" dirty="0"/>
              <a:t> clause groups the records by the </a:t>
            </a:r>
            <a:r>
              <a:rPr lang="en-US" sz="1600" dirty="0" err="1"/>
              <a:t>Mission_Outcome</a:t>
            </a:r>
            <a:r>
              <a:rPr lang="en-US" sz="1600" dirty="0"/>
              <a:t> field, and the COUNT(</a:t>
            </a:r>
            <a:r>
              <a:rPr lang="en-US" sz="1600" dirty="0" err="1"/>
              <a:t>Mission_Outcome</a:t>
            </a:r>
            <a:r>
              <a:rPr lang="en-US" sz="1600" dirty="0"/>
              <a:t>) function provides the count for each group..</a:t>
            </a:r>
          </a:p>
          <a:p>
            <a:pPr marL="0" indent="0">
              <a:buNone/>
            </a:pPr>
            <a:r>
              <a:rPr lang="en-US" sz="1800" dirty="0"/>
              <a:t>List the names of the </a:t>
            </a:r>
            <a:r>
              <a:rPr lang="en-US" sz="1800" dirty="0" err="1"/>
              <a:t>booster_versions</a:t>
            </a:r>
            <a:r>
              <a:rPr lang="en-US" sz="1800" dirty="0"/>
              <a:t> which have carried the maximum payload mass. Use a subquery</a:t>
            </a:r>
          </a:p>
          <a:p>
            <a:pPr lvl="1"/>
            <a:r>
              <a:rPr lang="en-US" sz="1600" dirty="0"/>
              <a:t>Query: SELECT * FROM (SELECT </a:t>
            </a:r>
            <a:r>
              <a:rPr lang="en-US" sz="1600" dirty="0" err="1"/>
              <a:t>Booster_Version</a:t>
            </a:r>
            <a:r>
              <a:rPr lang="en-US" sz="1600" dirty="0"/>
              <a:t>, max(PAYLOAD_MASS__KG_) FROM SPACEXTABLE)</a:t>
            </a:r>
          </a:p>
          <a:p>
            <a:pPr lvl="1"/>
            <a:r>
              <a:rPr lang="en-US" sz="1600" dirty="0"/>
              <a:t>Explanation :Retrieve all columns from the result of a subquery that finds the maximum payload mass for each booster version in SPACEXTABLE. The MAX(PAYLOAD_MASS__KG_) function identifies the highest payload mass.</a:t>
            </a:r>
          </a:p>
          <a:p>
            <a:pPr marL="0" indent="0">
              <a:buNone/>
            </a:pPr>
            <a:r>
              <a:rPr lang="en-US" sz="1800" dirty="0"/>
              <a:t>List the records which will display the month names, failure </a:t>
            </a:r>
            <a:r>
              <a:rPr lang="en-US" sz="1800" dirty="0" err="1"/>
              <a:t>landing_outcomes</a:t>
            </a:r>
            <a:r>
              <a:rPr lang="en-US" sz="1800" dirty="0"/>
              <a:t> in drone ship ,booster versions, </a:t>
            </a:r>
            <a:r>
              <a:rPr lang="en-US" sz="1800" dirty="0" err="1"/>
              <a:t>launch_site</a:t>
            </a:r>
            <a:r>
              <a:rPr lang="en-US" sz="1800" dirty="0"/>
              <a:t> for the months in year 2015.</a:t>
            </a:r>
          </a:p>
          <a:p>
            <a:pPr lvl="1"/>
            <a:r>
              <a:rPr lang="en-US" sz="1600" dirty="0"/>
              <a:t>Query: SELECT </a:t>
            </a:r>
            <a:r>
              <a:rPr lang="en-US" sz="1600" dirty="0" err="1"/>
              <a:t>substr</a:t>
            </a:r>
            <a:r>
              <a:rPr lang="en-US" sz="1600" dirty="0"/>
              <a:t>(Date, 6,2) as Month, * FROM SPACEXTABLE WHERE </a:t>
            </a:r>
            <a:r>
              <a:rPr lang="en-US" sz="1600" dirty="0" err="1"/>
              <a:t>substr</a:t>
            </a:r>
            <a:r>
              <a:rPr lang="en-US" sz="1600" dirty="0"/>
              <a:t>(Date, 0,5) = '2015’</a:t>
            </a:r>
          </a:p>
          <a:p>
            <a:pPr lvl="1"/>
            <a:r>
              <a:rPr lang="en-US" sz="1600" dirty="0"/>
              <a:t>Explanation: Retrieve  all columns from SPACEXTABLE along with the month extracted from the Date column for records from the year 2015. The SUBSTR(Date, 6, 2) function extracts the month part of the date, and SUBSTR(Date, 1, 4) = '2015' filters the results to include only those from the year 2015</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5615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783"/>
            <a:ext cx="10687961" cy="1971218"/>
          </a:xfrm>
          <a:prstGeom prst="rect">
            <a:avLst/>
          </a:prstGeom>
        </p:spPr>
        <p:txBody>
          <a:bodyPr lIns="91440" tIns="45720" rIns="91440" bIns="45720" anchor="t"/>
          <a:lstStyle/>
          <a:p>
            <a:pPr marL="0" indent="0">
              <a:buNone/>
            </a:pPr>
            <a:r>
              <a:rPr lang="en-US" sz="1800" dirty="0"/>
              <a:t>Rank the count of landing outcomes (such as Failure (drone ship) or Success (ground pad)) between the date 2010-06-04 and 2017-03-20, in descending order..</a:t>
            </a:r>
          </a:p>
          <a:p>
            <a:pPr lvl="1"/>
            <a:r>
              <a:rPr lang="en-US" sz="1600" dirty="0"/>
              <a:t>Query SELECT * FROM (SELECT * FROM SPACEXTABLE WHERE DATE(date) BETWEEN '2010-06-04' AND '2017-03-20') GROUP BY </a:t>
            </a:r>
            <a:r>
              <a:rPr lang="en-US" sz="1600" dirty="0" err="1"/>
              <a:t>Landing_Outcome</a:t>
            </a:r>
            <a:r>
              <a:rPr lang="en-US" sz="1600" dirty="0"/>
              <a:t> ORDER BY date DESC</a:t>
            </a:r>
          </a:p>
          <a:p>
            <a:pPr lvl="1"/>
            <a:r>
              <a:rPr lang="en-US" sz="1600" dirty="0"/>
              <a:t>Explanation: Retrieve all records from SPACEXTABLE where the date falls between June 4, 2010, and March 20, 2017. It then groups the results by </a:t>
            </a:r>
            <a:r>
              <a:rPr lang="en-US" sz="1600" dirty="0" err="1"/>
              <a:t>Landing_Outcome</a:t>
            </a:r>
            <a:r>
              <a:rPr lang="en-US" sz="1600" dirty="0"/>
              <a:t> and sorts the grouped results by date in descending order.</a:t>
            </a:r>
          </a:p>
          <a:p>
            <a:pPr lvl="1"/>
            <a:endParaRPr lang="en-US" sz="1600" dirty="0"/>
          </a:p>
          <a:p>
            <a:pPr lvl="1"/>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5E4B2155-9FF8-F85E-1336-E8F2CA1B01A1}"/>
              </a:ext>
            </a:extLst>
          </p:cNvPr>
          <p:cNvSpPr txBox="1">
            <a:spLocks/>
          </p:cNvSpPr>
          <p:nvPr/>
        </p:nvSpPr>
        <p:spPr>
          <a:xfrm>
            <a:off x="873706" y="4664468"/>
            <a:ext cx="10687961" cy="19712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Github</a:t>
            </a:r>
            <a:r>
              <a:rPr lang="en-US" sz="1800" dirty="0"/>
              <a:t> Link</a:t>
            </a:r>
            <a:r>
              <a:rPr lang="en-US" sz="1800" dirty="0">
                <a:hlinkClick r:id="rId4"/>
              </a:rPr>
              <a:t>: https://github.com/ikigamisama/IBM-Data-Science-Capstone/blob/master/Module%202%20(Exploratory%20Data%20Analysis)/jupyter-labs-eda-sql-coursera_sqllite.ipynb </a:t>
            </a:r>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72042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9445"/>
            <a:ext cx="10515600" cy="5206452"/>
          </a:xfrm>
          <a:prstGeom prst="rect">
            <a:avLst/>
          </a:prstGeom>
        </p:spPr>
        <p:txBody>
          <a:bodyPr>
            <a:normAutofit fontScale="92500" lnSpcReduction="10000"/>
          </a:bodyPr>
          <a:lstStyle/>
          <a:p>
            <a:pPr marL="0" indent="0">
              <a:lnSpc>
                <a:spcPct val="100000"/>
              </a:lnSpc>
              <a:spcBef>
                <a:spcPts val="1400"/>
              </a:spcBef>
              <a:buNone/>
            </a:pPr>
            <a:r>
              <a:rPr lang="en-US" sz="1700" dirty="0">
                <a:latin typeface="Abadi" panose="020B0604020104020204" pitchFamily="34" charset="0"/>
              </a:rPr>
              <a:t>1. Data Preparation</a:t>
            </a:r>
          </a:p>
          <a:p>
            <a:pPr lvl="1">
              <a:lnSpc>
                <a:spcPct val="100000"/>
              </a:lnSpc>
              <a:spcBef>
                <a:spcPts val="1400"/>
              </a:spcBef>
            </a:pPr>
            <a:r>
              <a:rPr lang="en-US" sz="1400" dirty="0">
                <a:latin typeface="Abadi" panose="020B0604020104020204" pitchFamily="34" charset="0"/>
              </a:rPr>
              <a:t>Downloaded SpaceX launch data from a CSV file.</a:t>
            </a:r>
          </a:p>
          <a:p>
            <a:pPr lvl="1">
              <a:lnSpc>
                <a:spcPct val="100000"/>
              </a:lnSpc>
              <a:spcBef>
                <a:spcPts val="1400"/>
              </a:spcBef>
            </a:pPr>
            <a:r>
              <a:rPr lang="en-US" sz="1400" dirty="0">
                <a:latin typeface="Abadi" panose="020B0604020104020204" pitchFamily="34" charset="0"/>
              </a:rPr>
              <a:t>Filtered and grouped data to obtain launch sites with their coordinates.</a:t>
            </a:r>
          </a:p>
          <a:p>
            <a:pPr marL="0" indent="0">
              <a:lnSpc>
                <a:spcPct val="100000"/>
              </a:lnSpc>
              <a:spcBef>
                <a:spcPts val="1400"/>
              </a:spcBef>
              <a:buNone/>
            </a:pPr>
            <a:r>
              <a:rPr lang="en-US" sz="1700" dirty="0">
                <a:latin typeface="Abadi" panose="020B0604020104020204" pitchFamily="34" charset="0"/>
              </a:rPr>
              <a:t>2. Map Creation</a:t>
            </a:r>
          </a:p>
          <a:p>
            <a:pPr lvl="1">
              <a:lnSpc>
                <a:spcPct val="100000"/>
              </a:lnSpc>
              <a:spcBef>
                <a:spcPts val="1400"/>
              </a:spcBef>
            </a:pPr>
            <a:r>
              <a:rPr lang="en-US" sz="1400" dirty="0">
                <a:latin typeface="Abadi" panose="020B0604020104020204" pitchFamily="34" charset="0"/>
              </a:rPr>
              <a:t>Downloaded SpaceX launch data from a CSV file. Initialized the map centered on NASA Johnson Space Center.</a:t>
            </a:r>
          </a:p>
          <a:p>
            <a:pPr lvl="1">
              <a:lnSpc>
                <a:spcPct val="100000"/>
              </a:lnSpc>
              <a:spcBef>
                <a:spcPts val="1400"/>
              </a:spcBef>
            </a:pPr>
            <a:r>
              <a:rPr lang="en-US" sz="1400" dirty="0">
                <a:latin typeface="Abadi" panose="020B0604020104020204" pitchFamily="34" charset="0"/>
              </a:rPr>
              <a:t>Added a marker and circle for NASA Johnson Space Center..</a:t>
            </a:r>
          </a:p>
          <a:p>
            <a:pPr marL="0" indent="0">
              <a:lnSpc>
                <a:spcPct val="100000"/>
              </a:lnSpc>
              <a:spcBef>
                <a:spcPts val="1400"/>
              </a:spcBef>
              <a:buNone/>
            </a:pPr>
            <a:r>
              <a:rPr lang="en-US" sz="1700" dirty="0">
                <a:latin typeface="Abadi" panose="020B0604020104020204" pitchFamily="34" charset="0"/>
              </a:rPr>
              <a:t>3. Launch Site Visualization</a:t>
            </a:r>
          </a:p>
          <a:p>
            <a:pPr lvl="1">
              <a:lnSpc>
                <a:spcPct val="100000"/>
              </a:lnSpc>
              <a:spcBef>
                <a:spcPts val="1400"/>
              </a:spcBef>
            </a:pPr>
            <a:r>
              <a:rPr lang="en-US" sz="1400" dirty="0">
                <a:latin typeface="Abadi" panose="020B0604020104020204" pitchFamily="34" charset="0"/>
              </a:rPr>
              <a:t>Created a base map centered on the average coordinates of all SpaceX launches</a:t>
            </a:r>
          </a:p>
          <a:p>
            <a:pPr lvl="1">
              <a:lnSpc>
                <a:spcPct val="100000"/>
              </a:lnSpc>
              <a:spcBef>
                <a:spcPts val="1400"/>
              </a:spcBef>
            </a:pPr>
            <a:r>
              <a:rPr lang="en-US" sz="1400" dirty="0">
                <a:latin typeface="Abadi" panose="020B0604020104020204" pitchFamily="34" charset="0"/>
              </a:rPr>
              <a:t>Used </a:t>
            </a:r>
            <a:r>
              <a:rPr lang="en-US" sz="1400" dirty="0" err="1">
                <a:latin typeface="Abadi" panose="020B0604020104020204" pitchFamily="34" charset="0"/>
              </a:rPr>
              <a:t>MarkerCluster</a:t>
            </a:r>
            <a:r>
              <a:rPr lang="en-US" sz="1400" dirty="0">
                <a:latin typeface="Abadi" panose="020B0604020104020204" pitchFamily="34" charset="0"/>
              </a:rPr>
              <a:t> to group nearby launch events.</a:t>
            </a:r>
          </a:p>
          <a:p>
            <a:pPr lvl="1">
              <a:lnSpc>
                <a:spcPct val="100000"/>
              </a:lnSpc>
              <a:spcBef>
                <a:spcPts val="1400"/>
              </a:spcBef>
            </a:pPr>
            <a:r>
              <a:rPr lang="en-US" sz="1400" dirty="0">
                <a:latin typeface="Abadi" panose="020B0604020104020204" pitchFamily="34" charset="0"/>
              </a:rPr>
              <a:t>Added markers for each launch site, color-coded based on launch success (green for successful, red for failed).</a:t>
            </a:r>
          </a:p>
          <a:p>
            <a:pPr marL="0" indent="0">
              <a:lnSpc>
                <a:spcPct val="100000"/>
              </a:lnSpc>
              <a:spcBef>
                <a:spcPts val="1400"/>
              </a:spcBef>
              <a:buNone/>
            </a:pPr>
            <a:r>
              <a:rPr lang="en-US" sz="1700" dirty="0">
                <a:latin typeface="Abadi" panose="020B0604020104020204" pitchFamily="34" charset="0"/>
              </a:rPr>
              <a:t>4. Additional Features</a:t>
            </a:r>
          </a:p>
          <a:p>
            <a:pPr lvl="1">
              <a:lnSpc>
                <a:spcPct val="100000"/>
              </a:lnSpc>
              <a:spcBef>
                <a:spcPts val="1400"/>
              </a:spcBef>
            </a:pPr>
            <a:r>
              <a:rPr lang="en-US" sz="1400" dirty="0">
                <a:latin typeface="Abadi" panose="020B0604020104020204" pitchFamily="34" charset="0"/>
              </a:rPr>
              <a:t>Included </a:t>
            </a:r>
            <a:r>
              <a:rPr lang="en-US" sz="1400" dirty="0" err="1">
                <a:latin typeface="Abadi" panose="020B0604020104020204" pitchFamily="34" charset="0"/>
              </a:rPr>
              <a:t>MousePosition</a:t>
            </a:r>
            <a:r>
              <a:rPr lang="en-US" sz="1400" dirty="0">
                <a:latin typeface="Abadi" panose="020B0604020104020204" pitchFamily="34" charset="0"/>
              </a:rPr>
              <a:t> to display latitude and longitude</a:t>
            </a:r>
          </a:p>
          <a:p>
            <a:pPr lvl="1">
              <a:lnSpc>
                <a:spcPct val="100000"/>
              </a:lnSpc>
              <a:spcBef>
                <a:spcPts val="1400"/>
              </a:spcBef>
            </a:pPr>
            <a:r>
              <a:rPr lang="en-US" sz="1400" dirty="0">
                <a:latin typeface="Abadi" panose="020B0604020104020204" pitchFamily="34" charset="0"/>
              </a:rPr>
              <a:t>Calculated and displayed distances between the launch site and various points of interest (e.g., coastline, railroad, highway, city).</a:t>
            </a:r>
          </a:p>
          <a:p>
            <a:pPr lvl="1">
              <a:lnSpc>
                <a:spcPct val="100000"/>
              </a:lnSpc>
              <a:spcBef>
                <a:spcPts val="1400"/>
              </a:spcBef>
            </a:pPr>
            <a:r>
              <a:rPr lang="en-US" sz="1400" dirty="0">
                <a:latin typeface="Abadi" panose="020B0604020104020204" pitchFamily="34" charset="0"/>
              </a:rPr>
              <a:t>Added lines to the map representing these distances</a:t>
            </a:r>
          </a:p>
          <a:p>
            <a:pPr marL="0" indent="0">
              <a:buNone/>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9352"/>
            <a:ext cx="10515600" cy="47999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9445"/>
            <a:ext cx="10515600" cy="3123128"/>
          </a:xfrm>
          <a:prstGeom prst="rect">
            <a:avLst/>
          </a:prstGeom>
        </p:spPr>
        <p:txBody>
          <a:bodyPr>
            <a:normAutofit/>
          </a:bodyPr>
          <a:lstStyle/>
          <a:p>
            <a:pPr marL="0" indent="0">
              <a:lnSpc>
                <a:spcPct val="100000"/>
              </a:lnSpc>
              <a:spcBef>
                <a:spcPts val="1400"/>
              </a:spcBef>
              <a:buNone/>
            </a:pPr>
            <a:r>
              <a:rPr lang="en-US" sz="1700" dirty="0">
                <a:latin typeface="Abadi" panose="020B0604020104020204" pitchFamily="34" charset="0"/>
              </a:rPr>
              <a:t>5. Key Code Snippets</a:t>
            </a:r>
          </a:p>
          <a:p>
            <a:pPr lvl="1">
              <a:lnSpc>
                <a:spcPct val="100000"/>
              </a:lnSpc>
              <a:spcBef>
                <a:spcPts val="1400"/>
              </a:spcBef>
            </a:pPr>
            <a:r>
              <a:rPr lang="en-US" sz="1400" dirty="0">
                <a:latin typeface="Abadi" panose="020B0604020104020204" pitchFamily="34" charset="0"/>
              </a:rPr>
              <a:t>Data Loading and Preparation.</a:t>
            </a:r>
          </a:p>
          <a:p>
            <a:pPr lvl="1">
              <a:lnSpc>
                <a:spcPct val="100000"/>
              </a:lnSpc>
              <a:spcBef>
                <a:spcPts val="1400"/>
              </a:spcBef>
            </a:pPr>
            <a:r>
              <a:rPr lang="en-US" sz="1400" dirty="0">
                <a:latin typeface="Abadi" panose="020B0604020104020204" pitchFamily="34" charset="0"/>
              </a:rPr>
              <a:t>Map Initialization and Markers.</a:t>
            </a:r>
          </a:p>
          <a:p>
            <a:pPr lvl="1">
              <a:lnSpc>
                <a:spcPct val="100000"/>
              </a:lnSpc>
              <a:spcBef>
                <a:spcPts val="1400"/>
              </a:spcBef>
            </a:pPr>
            <a:r>
              <a:rPr lang="en-US" sz="1400" dirty="0">
                <a:latin typeface="Abadi" panose="020B0604020104020204" pitchFamily="34" charset="0"/>
              </a:rPr>
              <a:t>Distance Calculation</a:t>
            </a:r>
          </a:p>
          <a:p>
            <a:pPr marL="0" indent="0">
              <a:lnSpc>
                <a:spcPct val="100000"/>
              </a:lnSpc>
              <a:spcBef>
                <a:spcPts val="1400"/>
              </a:spcBef>
              <a:buNone/>
            </a:pPr>
            <a:r>
              <a:rPr lang="en-US" sz="1700" dirty="0">
                <a:latin typeface="Abadi" panose="020B0604020104020204" pitchFamily="34" charset="0"/>
              </a:rPr>
              <a:t>6. Result</a:t>
            </a:r>
          </a:p>
          <a:p>
            <a:pPr lvl="1">
              <a:lnSpc>
                <a:spcPct val="100000"/>
              </a:lnSpc>
              <a:spcBef>
                <a:spcPts val="1400"/>
              </a:spcBef>
            </a:pPr>
            <a:r>
              <a:rPr lang="en-US" sz="1400" dirty="0">
                <a:latin typeface="Abadi" panose="020B0604020104020204" pitchFamily="34" charset="0"/>
              </a:rPr>
              <a:t>An interactive map showcasing SpaceX launch sites, with added layers for distances and clusters, enhancing data visualization and spatial analysis.</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2A3F5EF6-D8D5-04AF-AB6B-A0D160A59C11}"/>
              </a:ext>
            </a:extLst>
          </p:cNvPr>
          <p:cNvSpPr txBox="1">
            <a:spLocks/>
          </p:cNvSpPr>
          <p:nvPr/>
        </p:nvSpPr>
        <p:spPr>
          <a:xfrm>
            <a:off x="873706" y="4664468"/>
            <a:ext cx="10687961" cy="19712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Github</a:t>
            </a:r>
            <a:r>
              <a:rPr lang="en-US" sz="1800" dirty="0"/>
              <a:t> Link: </a:t>
            </a:r>
            <a:r>
              <a:rPr lang="en-US" sz="1800" dirty="0">
                <a:hlinkClick r:id="rId4"/>
              </a:rPr>
              <a:t>https://github.com/ikigamisama/IBM-Data-Science-Capstone/blob/master/Module%203%20(Interactive%20Visual%20Analytics%20and%20Dashboards)/lab_jupyter_launch_site_location.ipynb</a:t>
            </a:r>
            <a:endParaRPr lang="en-US" sz="1600" dirty="0"/>
          </a:p>
          <a:p>
            <a:pPr lvl="1"/>
            <a:endParaRPr lang="en-US" sz="1600" dirty="0"/>
          </a:p>
        </p:txBody>
      </p:sp>
    </p:spTree>
    <p:extLst>
      <p:ext uri="{BB962C8B-B14F-4D97-AF65-F5344CB8AC3E}">
        <p14:creationId xmlns:p14="http://schemas.microsoft.com/office/powerpoint/2010/main" val="383257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306112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2301"/>
            <a:ext cx="10515600" cy="5137608"/>
          </a:xfrm>
          <a:prstGeom prst="rect">
            <a:avLst/>
          </a:prstGeom>
        </p:spPr>
        <p:txBody>
          <a:bodyPr>
            <a:normAutofit/>
          </a:bodyPr>
          <a:lstStyle/>
          <a:p>
            <a:pPr marL="0" indent="0">
              <a:buNone/>
            </a:pPr>
            <a:r>
              <a:rPr lang="en-US" sz="1800" b="1" dirty="0">
                <a:latin typeface="Abadi" panose="020B0604020104020204" pitchFamily="34" charset="0"/>
              </a:rPr>
              <a:t>Objective</a:t>
            </a:r>
          </a:p>
          <a:p>
            <a:pPr marL="0" indent="0">
              <a:buNone/>
            </a:pPr>
            <a:r>
              <a:rPr lang="en-US" sz="1600" dirty="0">
                <a:latin typeface="Abadi" panose="020B0604020104020204" pitchFamily="34" charset="0"/>
              </a:rPr>
              <a:t>Develop an interactive web dashboard using Dash to visualize SpaceX launch records, focusing on launch site statistics and payload analysis.</a:t>
            </a:r>
            <a:endParaRPr lang="en-US" sz="1800" dirty="0">
              <a:latin typeface="Abadi" panose="020B0604020104020204" pitchFamily="34" charset="0"/>
            </a:endParaRPr>
          </a:p>
          <a:p>
            <a:pPr marL="342900" indent="-342900">
              <a:buAutoNum type="arabicPeriod"/>
            </a:pPr>
            <a:r>
              <a:rPr lang="en-US" sz="1800" dirty="0">
                <a:latin typeface="Abadi" panose="020B0604020104020204" pitchFamily="34" charset="0"/>
              </a:rPr>
              <a:t>Data Preparation</a:t>
            </a:r>
          </a:p>
          <a:p>
            <a:pPr lvl="1"/>
            <a:r>
              <a:rPr lang="en-US" sz="1400" dirty="0">
                <a:latin typeface="Abadi" panose="020B0604020104020204" pitchFamily="34" charset="0"/>
              </a:rPr>
              <a:t>Imported SpaceX launch data into a pandas </a:t>
            </a:r>
            <a:r>
              <a:rPr lang="en-US" sz="1400" dirty="0" err="1">
                <a:latin typeface="Abadi" panose="020B0604020104020204" pitchFamily="34" charset="0"/>
              </a:rPr>
              <a:t>DataFrame</a:t>
            </a:r>
            <a:endParaRPr lang="en-US" sz="1400" dirty="0">
              <a:latin typeface="Abadi" panose="020B0604020104020204" pitchFamily="34" charset="0"/>
            </a:endParaRPr>
          </a:p>
          <a:p>
            <a:pPr lvl="1"/>
            <a:r>
              <a:rPr lang="en-US" sz="1400" dirty="0">
                <a:latin typeface="Abadi" panose="020B0604020104020204" pitchFamily="34" charset="0"/>
              </a:rPr>
              <a:t>Identified minimum and maximum payload values for scaling in visualizations. </a:t>
            </a:r>
          </a:p>
          <a:p>
            <a:pPr marL="342900" indent="-342900">
              <a:buAutoNum type="arabicPeriod"/>
            </a:pPr>
            <a:r>
              <a:rPr lang="en-US" sz="1800" dirty="0">
                <a:latin typeface="Abadi" panose="020B0604020104020204" pitchFamily="34" charset="0"/>
              </a:rPr>
              <a:t>Dashboard Components</a:t>
            </a:r>
          </a:p>
          <a:p>
            <a:pPr lvl="1"/>
            <a:r>
              <a:rPr lang="en-US" sz="1600" dirty="0">
                <a:latin typeface="Abadi" panose="020B0604020104020204" pitchFamily="34" charset="0"/>
              </a:rPr>
              <a:t>Dropdown List</a:t>
            </a:r>
          </a:p>
          <a:p>
            <a:pPr lvl="2"/>
            <a:r>
              <a:rPr lang="en-US" sz="1200" dirty="0">
                <a:latin typeface="Abadi" panose="020B0604020104020204" pitchFamily="34" charset="0"/>
              </a:rPr>
              <a:t>Allows selection of a specific launch site or view data for all sites.</a:t>
            </a:r>
          </a:p>
          <a:p>
            <a:pPr lvl="2"/>
            <a:r>
              <a:rPr lang="en-US" sz="1200" dirty="0">
                <a:latin typeface="Abadi" panose="020B0604020104020204" pitchFamily="34" charset="0"/>
              </a:rPr>
              <a:t>Dynamically updates the pie chart and scatter plot based on the selected site</a:t>
            </a:r>
          </a:p>
          <a:p>
            <a:pPr lvl="1"/>
            <a:r>
              <a:rPr lang="en-US" sz="1600" dirty="0">
                <a:latin typeface="Abadi" panose="020B0604020104020204" pitchFamily="34" charset="0"/>
              </a:rPr>
              <a:t>Pie Chart</a:t>
            </a:r>
          </a:p>
          <a:p>
            <a:pPr lvl="2"/>
            <a:r>
              <a:rPr lang="en-US" sz="1200" dirty="0">
                <a:latin typeface="Abadi" panose="020B0604020104020204" pitchFamily="34" charset="0"/>
              </a:rPr>
              <a:t>For All Sites: Displays the distribution of total successful launches across all sites..</a:t>
            </a:r>
            <a:endParaRPr lang="en-US" sz="800" dirty="0">
              <a:latin typeface="Abadi" panose="020B0604020104020204" pitchFamily="34" charset="0"/>
            </a:endParaRPr>
          </a:p>
          <a:p>
            <a:pPr lvl="2"/>
            <a:r>
              <a:rPr lang="en-US" sz="1200" dirty="0">
                <a:latin typeface="Abadi" panose="020B0604020104020204" pitchFamily="34" charset="0"/>
              </a:rPr>
              <a:t>For Specific Site: Shows a breakdown of successful vs. failed launches</a:t>
            </a:r>
          </a:p>
          <a:p>
            <a:pPr lvl="1"/>
            <a:r>
              <a:rPr lang="en-US" sz="1600" dirty="0">
                <a:latin typeface="Abadi" panose="020B0604020104020204" pitchFamily="34" charset="0"/>
              </a:rPr>
              <a:t>Payload Range Slider</a:t>
            </a:r>
          </a:p>
          <a:p>
            <a:pPr lvl="2"/>
            <a:r>
              <a:rPr lang="en-US" sz="1200" dirty="0">
                <a:latin typeface="Abadi" panose="020B0604020104020204" pitchFamily="34" charset="0"/>
              </a:rPr>
              <a:t>Users can filter data by payload mass to examine its impact on launch success.</a:t>
            </a:r>
          </a:p>
          <a:p>
            <a:pPr lvl="1"/>
            <a:r>
              <a:rPr lang="en-US" sz="1600" dirty="0">
                <a:latin typeface="Abadi" panose="020B0604020104020204" pitchFamily="34" charset="0"/>
              </a:rPr>
              <a:t>Scatter Chart</a:t>
            </a:r>
          </a:p>
          <a:p>
            <a:pPr lvl="2"/>
            <a:r>
              <a:rPr lang="en-US" sz="1200" dirty="0">
                <a:latin typeface="Abadi" panose="020B0604020104020204" pitchFamily="34" charset="0"/>
              </a:rPr>
              <a:t>Visualizes the relationship between payload mass and launch success, with points colored by launch site..</a:t>
            </a:r>
          </a:p>
          <a:p>
            <a:pPr lvl="2"/>
            <a:endParaRPr lang="en-US" sz="1200" dirty="0">
              <a:latin typeface="Abadi" panose="020B0604020104020204" pitchFamily="34" charset="0"/>
            </a:endParaRPr>
          </a:p>
          <a:p>
            <a:pPr marL="457200" lvl="1" indent="0">
              <a:buNone/>
            </a:pP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226766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2300"/>
            <a:ext cx="10515600" cy="3242821"/>
          </a:xfrm>
          <a:prstGeom prst="rect">
            <a:avLst/>
          </a:prstGeom>
        </p:spPr>
        <p:txBody>
          <a:bodyPr>
            <a:normAutofit/>
          </a:bodyPr>
          <a:lstStyle/>
          <a:p>
            <a:pPr marL="0" indent="0">
              <a:buNone/>
            </a:pPr>
            <a:r>
              <a:rPr lang="en-US" sz="1800" dirty="0">
                <a:latin typeface="Abadi" panose="020B0604020104020204" pitchFamily="34" charset="0"/>
              </a:rPr>
              <a:t>3.   Key Features</a:t>
            </a:r>
          </a:p>
          <a:p>
            <a:pPr lvl="1"/>
            <a:r>
              <a:rPr lang="en-US" sz="1600" dirty="0">
                <a:latin typeface="Abadi" panose="020B0604020104020204" pitchFamily="34" charset="0"/>
              </a:rPr>
              <a:t>Interactive Dropdown: Updates pie chart to reflect launch site selection</a:t>
            </a:r>
          </a:p>
          <a:p>
            <a:pPr lvl="1"/>
            <a:r>
              <a:rPr lang="en-US" sz="1600" dirty="0">
                <a:latin typeface="Abadi" panose="020B0604020104020204" pitchFamily="34" charset="0"/>
              </a:rPr>
              <a:t>Dynamic Range Slider: Filters scatter plot based on the payload mass range</a:t>
            </a:r>
          </a:p>
          <a:p>
            <a:pPr lvl="1"/>
            <a:r>
              <a:rPr lang="en-US" sz="1600" dirty="0">
                <a:latin typeface="Abadi" panose="020B0604020104020204" pitchFamily="34" charset="0"/>
              </a:rPr>
              <a:t>Real-time Visualization: Refreshes charts based on user input for immediate insights</a:t>
            </a:r>
          </a:p>
          <a:p>
            <a:pPr marL="0" indent="0">
              <a:buNone/>
            </a:pPr>
            <a:r>
              <a:rPr lang="en-US" sz="1800" dirty="0">
                <a:latin typeface="Abadi" panose="020B0604020104020204" pitchFamily="34" charset="0"/>
              </a:rPr>
              <a:t>4.   Code Overview</a:t>
            </a:r>
          </a:p>
          <a:p>
            <a:pPr lvl="1"/>
            <a:r>
              <a:rPr lang="en-US" sz="1600" dirty="0">
                <a:latin typeface="Abadi" panose="020B0604020104020204" pitchFamily="34" charset="0"/>
              </a:rPr>
              <a:t>Dropdown and Pie Chart Callback</a:t>
            </a:r>
          </a:p>
          <a:p>
            <a:pPr marL="914400" lvl="2" indent="0">
              <a:buNone/>
            </a:pPr>
            <a:r>
              <a:rPr lang="en-US" sz="1400" dirty="0">
                <a:latin typeface="Abadi" panose="020B0604020104020204" pitchFamily="34" charset="0"/>
              </a:rPr>
              <a:t>@app.callback(Output('success-pie-chart', 'figure'),  Input('site-dropdown', 'value’))</a:t>
            </a:r>
          </a:p>
          <a:p>
            <a:pPr marL="914400" lvl="2" indent="0">
              <a:buNone/>
            </a:pPr>
            <a:r>
              <a:rPr lang="en-US" sz="1400" dirty="0">
                <a:latin typeface="Abadi" panose="020B0604020104020204" pitchFamily="34" charset="0"/>
              </a:rPr>
              <a:t>def </a:t>
            </a:r>
            <a:r>
              <a:rPr lang="en-US" sz="1400" dirty="0" err="1">
                <a:latin typeface="Abadi" panose="020B0604020104020204" pitchFamily="34" charset="0"/>
              </a:rPr>
              <a:t>get_pie_chart</a:t>
            </a:r>
            <a:r>
              <a:rPr lang="en-US" sz="1400" dirty="0">
                <a:latin typeface="Abadi" panose="020B0604020104020204" pitchFamily="34" charset="0"/>
              </a:rPr>
              <a:t>(</a:t>
            </a:r>
            <a:r>
              <a:rPr lang="en-US" sz="1400" dirty="0" err="1">
                <a:latin typeface="Abadi" panose="020B0604020104020204" pitchFamily="34" charset="0"/>
              </a:rPr>
              <a:t>entered_site</a:t>
            </a:r>
            <a:r>
              <a:rPr lang="en-US" sz="1400" dirty="0">
                <a:latin typeface="Abadi" panose="020B0604020104020204" pitchFamily="34" charset="0"/>
              </a:rPr>
              <a:t>):</a:t>
            </a:r>
          </a:p>
          <a:p>
            <a:pPr lvl="1"/>
            <a:r>
              <a:rPr lang="en-US" sz="1600" dirty="0">
                <a:latin typeface="Abadi" panose="020B0604020104020204" pitchFamily="34" charset="0"/>
              </a:rPr>
              <a:t>Payload Slider and Scatter Chart Callback</a:t>
            </a:r>
          </a:p>
          <a:p>
            <a:pPr marL="914400" lvl="2" indent="0">
              <a:buNone/>
            </a:pPr>
            <a:r>
              <a:rPr lang="en-US" sz="1400" dirty="0">
                <a:latin typeface="Abadi" panose="020B0604020104020204" pitchFamily="34" charset="0"/>
              </a:rPr>
              <a:t>@app.callback(Output('success-payload-scatter-chart', 'figure'), Input('payload-slider', 'value’)) </a:t>
            </a:r>
          </a:p>
          <a:p>
            <a:pPr marL="914400" lvl="2" indent="0">
              <a:buNone/>
            </a:pPr>
            <a:r>
              <a:rPr lang="en-US" sz="1400" dirty="0">
                <a:latin typeface="Abadi" panose="020B0604020104020204" pitchFamily="34" charset="0"/>
              </a:rPr>
              <a:t>def </a:t>
            </a:r>
            <a:r>
              <a:rPr lang="en-US" sz="1400" dirty="0" err="1">
                <a:latin typeface="Abadi" panose="020B0604020104020204" pitchFamily="34" charset="0"/>
              </a:rPr>
              <a:t>get_scatter_chart</a:t>
            </a:r>
            <a:r>
              <a:rPr lang="en-US" sz="1400" dirty="0">
                <a:latin typeface="Abadi" panose="020B0604020104020204" pitchFamily="34" charset="0"/>
              </a:rPr>
              <a:t>(payload):</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ABFDECF1-C26B-4923-395B-A9B2EB3FECD3}"/>
              </a:ext>
            </a:extLst>
          </p:cNvPr>
          <p:cNvSpPr txBox="1">
            <a:spLocks/>
          </p:cNvSpPr>
          <p:nvPr/>
        </p:nvSpPr>
        <p:spPr>
          <a:xfrm>
            <a:off x="734028" y="5164088"/>
            <a:ext cx="10687961" cy="197121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Github</a:t>
            </a:r>
            <a:r>
              <a:rPr lang="en-US" sz="1800" dirty="0"/>
              <a:t> Link : </a:t>
            </a:r>
            <a:r>
              <a:rPr lang="en-US" sz="1800" dirty="0">
                <a:hlinkClick r:id="rId4"/>
              </a:rPr>
              <a:t>https://github.com/ikigamisama/IBM-Data-Science-Capstone/blob/master/Module%203%20(Interactive%20Visual%20Analytics%20and%20Dashboards)/spacex_dash_app.py </a:t>
            </a:r>
            <a:endParaRPr lang="en-US" sz="1600" dirty="0"/>
          </a:p>
        </p:txBody>
      </p:sp>
    </p:spTree>
    <p:extLst>
      <p:ext uri="{BB962C8B-B14F-4D97-AF65-F5344CB8AC3E}">
        <p14:creationId xmlns:p14="http://schemas.microsoft.com/office/powerpoint/2010/main" val="24697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2246"/>
            <a:ext cx="10617568" cy="4767103"/>
          </a:xfrm>
          <a:prstGeom prst="rect">
            <a:avLst/>
          </a:prstGeom>
        </p:spPr>
        <p:txBody>
          <a:bodyPr>
            <a:normAutofit/>
          </a:bodyPr>
          <a:lstStyle/>
          <a:p>
            <a:pPr marL="0" indent="0">
              <a:buNone/>
            </a:pPr>
            <a:r>
              <a:rPr lang="en-US" sz="2000" b="1" dirty="0"/>
              <a:t>Objective</a:t>
            </a:r>
          </a:p>
          <a:p>
            <a:pPr marL="0" indent="0">
              <a:buNone/>
            </a:pPr>
            <a:r>
              <a:rPr lang="en-US" sz="1600" dirty="0"/>
              <a:t>Identify the best-performing classification model for </a:t>
            </a:r>
            <a:r>
              <a:rPr lang="en-US" sz="1600" dirty="0">
                <a:latin typeface="Abadi" panose="020B0604020104020204" pitchFamily="34" charset="0"/>
              </a:rPr>
              <a:t>predicting</a:t>
            </a:r>
            <a:r>
              <a:rPr lang="en-US" sz="1600" dirty="0"/>
              <a:t> Falcon 9 first stage landing success</a:t>
            </a:r>
            <a:r>
              <a:rPr lang="en-US" sz="2000" dirty="0"/>
              <a:t>.</a:t>
            </a:r>
          </a:p>
          <a:p>
            <a:pPr marL="0" indent="0">
              <a:buNone/>
            </a:pPr>
            <a:endParaRPr lang="en-US" sz="2000" dirty="0"/>
          </a:p>
          <a:p>
            <a:pPr marL="0" indent="0">
              <a:buNone/>
            </a:pPr>
            <a:r>
              <a:rPr lang="en-US" sz="2000" b="1" dirty="0"/>
              <a:t>Models Tested</a:t>
            </a:r>
            <a:r>
              <a:rPr lang="en-US" sz="2000" dirty="0"/>
              <a:t>:</a:t>
            </a:r>
          </a:p>
          <a:p>
            <a:pPr marL="457200" indent="-457200">
              <a:buFont typeface="+mj-lt"/>
              <a:buAutoNum type="arabicPeriod"/>
            </a:pPr>
            <a:r>
              <a:rPr lang="en-US" sz="1600" dirty="0"/>
              <a:t>Logistic Regression</a:t>
            </a:r>
          </a:p>
          <a:p>
            <a:pPr marL="457200" indent="-457200">
              <a:buFont typeface="+mj-lt"/>
              <a:buAutoNum type="arabicPeriod"/>
            </a:pPr>
            <a:r>
              <a:rPr lang="en-US" sz="1600" dirty="0"/>
              <a:t>Support Vector Machine (SVM)</a:t>
            </a:r>
          </a:p>
          <a:p>
            <a:pPr marL="457200" indent="-457200">
              <a:buFont typeface="+mj-lt"/>
              <a:buAutoNum type="arabicPeriod"/>
            </a:pPr>
            <a:r>
              <a:rPr lang="en-US" sz="1600" dirty="0"/>
              <a:t>Decision Tree</a:t>
            </a:r>
          </a:p>
          <a:p>
            <a:pPr marL="457200" indent="-457200">
              <a:buFont typeface="+mj-lt"/>
              <a:buAutoNum type="arabicPeriod"/>
            </a:pPr>
            <a:r>
              <a:rPr lang="en-US" sz="1600" dirty="0"/>
              <a:t>K-Nearest Neighbors (KNN)</a:t>
            </a:r>
          </a:p>
          <a:p>
            <a:pPr marL="0" indent="0">
              <a:buNone/>
            </a:pPr>
            <a:endParaRPr lang="en-US" sz="1600" dirty="0"/>
          </a:p>
          <a:p>
            <a:pPr marL="0" indent="0">
              <a:buNone/>
            </a:pPr>
            <a:r>
              <a:rPr lang="en-US" sz="1800" b="1" dirty="0">
                <a:latin typeface="Abadi" panose="020B0604020104020204" pitchFamily="34" charset="0"/>
              </a:rPr>
              <a:t>Process</a:t>
            </a:r>
            <a:r>
              <a:rPr lang="en-US" sz="1600" dirty="0"/>
              <a:t>: </a:t>
            </a:r>
          </a:p>
          <a:p>
            <a:r>
              <a:rPr lang="en-US" sz="1600" dirty="0"/>
              <a:t>Data Preprocessing: Standardized feature scaling and split into training (80%) and test (20%) sets.</a:t>
            </a:r>
          </a:p>
          <a:p>
            <a:r>
              <a:rPr lang="en-US" sz="1600" dirty="0"/>
              <a:t>Hyperparameter Tuning: Used </a:t>
            </a:r>
            <a:r>
              <a:rPr lang="en-US" sz="1600" dirty="0" err="1"/>
              <a:t>GridSearchCV</a:t>
            </a:r>
            <a:r>
              <a:rPr lang="en-US" sz="1600" dirty="0"/>
              <a:t> for model optimization with 10-fold cross-validation.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7216" y="1391982"/>
            <a:ext cx="8422772" cy="5466018"/>
          </a:xfrm>
          <a:prstGeom prst="rect">
            <a:avLst/>
          </a:prstGeom>
        </p:spPr>
        <p:txBody>
          <a:bodyPr>
            <a:normAutofit/>
          </a:bodyPr>
          <a:lstStyle/>
          <a:p>
            <a:pPr marL="0" indent="0">
              <a:buNone/>
            </a:pPr>
            <a:r>
              <a:rPr lang="en-US" sz="2000" b="1" dirty="0"/>
              <a:t>Model Performance</a:t>
            </a:r>
          </a:p>
          <a:p>
            <a:pPr marL="457200" indent="-457200">
              <a:buFont typeface="+mj-lt"/>
              <a:buAutoNum type="arabicPeriod"/>
            </a:pPr>
            <a:r>
              <a:rPr lang="en-US" sz="2000" dirty="0"/>
              <a:t>Logistic Regression</a:t>
            </a:r>
          </a:p>
          <a:p>
            <a:pPr lvl="1"/>
            <a:r>
              <a:rPr lang="en-US" sz="1600" dirty="0"/>
              <a:t>Best Parameters: C=1, penalty='l2', solver='</a:t>
            </a:r>
            <a:r>
              <a:rPr lang="en-US" sz="1600" dirty="0" err="1"/>
              <a:t>lbfgs</a:t>
            </a:r>
            <a:r>
              <a:rPr lang="en-US" sz="1600" dirty="0"/>
              <a:t>’</a:t>
            </a:r>
          </a:p>
          <a:p>
            <a:pPr lvl="1"/>
            <a:r>
              <a:rPr lang="en-US" sz="1600" dirty="0"/>
              <a:t>Accuracy:  0.8333333333333334</a:t>
            </a:r>
          </a:p>
          <a:p>
            <a:pPr lvl="1"/>
            <a:r>
              <a:rPr lang="en-US" sz="1600" dirty="0"/>
              <a:t>Confusion matrix: we see that logistic regression can distinguish between the different classes.  We see that the major problem is false positives</a:t>
            </a:r>
          </a:p>
          <a:p>
            <a:pPr marL="457200" indent="-457200">
              <a:buFont typeface="+mj-lt"/>
              <a:buAutoNum type="arabicPeriod"/>
            </a:pPr>
            <a:r>
              <a:rPr lang="en-US" sz="2000" dirty="0"/>
              <a:t>SVM</a:t>
            </a:r>
          </a:p>
          <a:p>
            <a:pPr lvl="1"/>
            <a:r>
              <a:rPr lang="en-US" sz="1600" dirty="0"/>
              <a:t>Best </a:t>
            </a:r>
            <a:r>
              <a:rPr lang="en-US" sz="1600" dirty="0" err="1"/>
              <a:t>Parameters:'C</a:t>
            </a:r>
            <a:r>
              <a:rPr lang="en-US" sz="1600" dirty="0"/>
              <a:t>': 1.0, 'gamma': 0.03162277660168379, 'kernel': 'sigmoid’</a:t>
            </a:r>
          </a:p>
          <a:p>
            <a:pPr lvl="1"/>
            <a:r>
              <a:rPr lang="en-US" sz="1600" dirty="0"/>
              <a:t> Accuracy: 0.8482142857142856</a:t>
            </a:r>
          </a:p>
          <a:p>
            <a:pPr marL="457200" indent="-457200">
              <a:buFont typeface="+mj-lt"/>
              <a:buAutoNum type="arabicPeriod"/>
            </a:pPr>
            <a:r>
              <a:rPr lang="en-US" sz="2000" dirty="0"/>
              <a:t>Decision Tree</a:t>
            </a:r>
          </a:p>
          <a:p>
            <a:pPr lvl="1"/>
            <a:r>
              <a:rPr lang="en-US" sz="1600" dirty="0"/>
              <a:t>Best Parameters: 'criterion': 'entropy', '</a:t>
            </a:r>
            <a:r>
              <a:rPr lang="en-US" sz="1600" dirty="0" err="1"/>
              <a:t>max_depth</a:t>
            </a:r>
            <a:r>
              <a:rPr lang="en-US" sz="1600" dirty="0"/>
              <a:t>': 4, '</a:t>
            </a:r>
            <a:r>
              <a:rPr lang="en-US" sz="1600" dirty="0" err="1"/>
              <a:t>max_features</a:t>
            </a:r>
            <a:r>
              <a:rPr lang="en-US" sz="1600" dirty="0"/>
              <a:t>': 'sqrt', '</a:t>
            </a:r>
            <a:r>
              <a:rPr lang="en-US" sz="1600" dirty="0" err="1"/>
              <a:t>min_samples_leaf</a:t>
            </a:r>
            <a:r>
              <a:rPr lang="en-US" sz="1600" dirty="0"/>
              <a:t>': 2, '</a:t>
            </a:r>
            <a:r>
              <a:rPr lang="en-US" sz="1600" dirty="0" err="1"/>
              <a:t>min_samples_split</a:t>
            </a:r>
            <a:r>
              <a:rPr lang="en-US" sz="1600" dirty="0"/>
              <a:t>': 10, 'splitter': 'random’</a:t>
            </a:r>
          </a:p>
          <a:p>
            <a:pPr lvl="1"/>
            <a:r>
              <a:rPr lang="en-US" sz="1600" dirty="0"/>
              <a:t>Accuracy:0.8642857142857142</a:t>
            </a:r>
          </a:p>
          <a:p>
            <a:pPr marL="457200" indent="-457200">
              <a:buFont typeface="+mj-lt"/>
              <a:buAutoNum type="arabicPeriod"/>
            </a:pPr>
            <a:r>
              <a:rPr lang="en-US" sz="2000" dirty="0"/>
              <a:t>KNN</a:t>
            </a:r>
          </a:p>
          <a:p>
            <a:pPr lvl="1"/>
            <a:r>
              <a:rPr lang="en-US" sz="1600" dirty="0"/>
              <a:t>Best Parameters {'algorithm': 'auto', '</a:t>
            </a:r>
            <a:r>
              <a:rPr lang="en-US" sz="1600" dirty="0" err="1"/>
              <a:t>n_neighbors</a:t>
            </a:r>
            <a:r>
              <a:rPr lang="en-US" sz="1600" dirty="0"/>
              <a:t>': 10, 'p': 1}</a:t>
            </a:r>
          </a:p>
          <a:p>
            <a:pPr lvl="1"/>
            <a:r>
              <a:rPr lang="en-US" sz="1600" dirty="0"/>
              <a:t>Accuracy: 0.8333333333333334</a:t>
            </a:r>
          </a:p>
          <a:p>
            <a:pPr lvl="1"/>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6ED89B04-581C-DCFC-3359-E6DF649D51A6}"/>
              </a:ext>
            </a:extLst>
          </p:cNvPr>
          <p:cNvSpPr txBox="1">
            <a:spLocks/>
          </p:cNvSpPr>
          <p:nvPr/>
        </p:nvSpPr>
        <p:spPr>
          <a:xfrm>
            <a:off x="6971200" y="5277353"/>
            <a:ext cx="3992174" cy="1558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t>Best Performing Model</a:t>
            </a:r>
          </a:p>
          <a:p>
            <a:r>
              <a:rPr lang="en-US" sz="2000"/>
              <a:t>Method: Logistic Regression.</a:t>
            </a:r>
          </a:p>
          <a:p>
            <a:r>
              <a:rPr lang="en-US" sz="2000"/>
              <a:t>Accuracy: 0.8333333333333334</a:t>
            </a:r>
            <a:endParaRPr lang="en-US" sz="2000" dirty="0"/>
          </a:p>
        </p:txBody>
      </p:sp>
    </p:spTree>
    <p:extLst>
      <p:ext uri="{BB962C8B-B14F-4D97-AF65-F5344CB8AC3E}">
        <p14:creationId xmlns:p14="http://schemas.microsoft.com/office/powerpoint/2010/main" val="96647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2D9F6FE-43AC-7842-F26F-0D66B9E92FC8}"/>
              </a:ext>
            </a:extLst>
          </p:cNvPr>
          <p:cNvSpPr txBox="1">
            <a:spLocks/>
          </p:cNvSpPr>
          <p:nvPr/>
        </p:nvSpPr>
        <p:spPr>
          <a:xfrm>
            <a:off x="840404" y="1456112"/>
            <a:ext cx="10617568" cy="50766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600" dirty="0"/>
          </a:p>
        </p:txBody>
      </p:sp>
      <p:sp>
        <p:nvSpPr>
          <p:cNvPr id="6" name="Oval 5">
            <a:extLst>
              <a:ext uri="{FF2B5EF4-FFF2-40B4-BE49-F238E27FC236}">
                <a16:creationId xmlns:a16="http://schemas.microsoft.com/office/drawing/2014/main" id="{A132C218-263C-73EA-555B-5917554B65B2}"/>
              </a:ext>
            </a:extLst>
          </p:cNvPr>
          <p:cNvSpPr/>
          <p:nvPr/>
        </p:nvSpPr>
        <p:spPr>
          <a:xfrm>
            <a:off x="2633138" y="1602458"/>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endParaRPr lang="en-PH" dirty="0">
              <a:solidFill>
                <a:sysClr val="windowText" lastClr="000000"/>
              </a:solidFill>
            </a:endParaRPr>
          </a:p>
        </p:txBody>
      </p:sp>
      <p:sp>
        <p:nvSpPr>
          <p:cNvPr id="7" name="Rectangle 6">
            <a:extLst>
              <a:ext uri="{FF2B5EF4-FFF2-40B4-BE49-F238E27FC236}">
                <a16:creationId xmlns:a16="http://schemas.microsoft.com/office/drawing/2014/main" id="{CC688C7D-3BFD-D572-9EF6-C6133C17AF3F}"/>
              </a:ext>
            </a:extLst>
          </p:cNvPr>
          <p:cNvSpPr/>
          <p:nvPr/>
        </p:nvSpPr>
        <p:spPr>
          <a:xfrm>
            <a:off x="2560948" y="2501174"/>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lumMod val="25000"/>
                  </a:schemeClr>
                </a:solidFill>
                <a:latin typeface="Abadi" panose="020B0604020104020204" pitchFamily="34" charset="0"/>
              </a:rPr>
              <a:t>Load Data</a:t>
            </a:r>
            <a:endParaRPr lang="en-PH" sz="1400" dirty="0">
              <a:solidFill>
                <a:schemeClr val="tx1"/>
              </a:solidFill>
            </a:endParaRPr>
          </a:p>
        </p:txBody>
      </p:sp>
      <p:cxnSp>
        <p:nvCxnSpPr>
          <p:cNvPr id="9" name="Straight Connector 8">
            <a:extLst>
              <a:ext uri="{FF2B5EF4-FFF2-40B4-BE49-F238E27FC236}">
                <a16:creationId xmlns:a16="http://schemas.microsoft.com/office/drawing/2014/main" id="{BCA08FE5-904A-0917-3EA0-A0D879716EC8}"/>
              </a:ext>
            </a:extLst>
          </p:cNvPr>
          <p:cNvCxnSpPr>
            <a:stCxn id="6" idx="4"/>
            <a:endCxn id="7" idx="0"/>
          </p:cNvCxnSpPr>
          <p:nvPr/>
        </p:nvCxnSpPr>
        <p:spPr>
          <a:xfrm flipH="1">
            <a:off x="3209049" y="2151507"/>
            <a:ext cx="1" cy="3496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4AA4C69-C6F0-E503-CB39-FF28D7D2E149}"/>
              </a:ext>
            </a:extLst>
          </p:cNvPr>
          <p:cNvSpPr/>
          <p:nvPr/>
        </p:nvSpPr>
        <p:spPr>
          <a:xfrm>
            <a:off x="2560949" y="3572735"/>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Preprocess Data</a:t>
            </a:r>
          </a:p>
        </p:txBody>
      </p:sp>
      <p:cxnSp>
        <p:nvCxnSpPr>
          <p:cNvPr id="12" name="Straight Connector 11">
            <a:extLst>
              <a:ext uri="{FF2B5EF4-FFF2-40B4-BE49-F238E27FC236}">
                <a16:creationId xmlns:a16="http://schemas.microsoft.com/office/drawing/2014/main" id="{FCEDD50F-DA9A-69EB-4464-0FC7305A27B5}"/>
              </a:ext>
            </a:extLst>
          </p:cNvPr>
          <p:cNvCxnSpPr>
            <a:stCxn id="7" idx="2"/>
            <a:endCxn id="10" idx="0"/>
          </p:cNvCxnSpPr>
          <p:nvPr/>
        </p:nvCxnSpPr>
        <p:spPr>
          <a:xfrm>
            <a:off x="3209049" y="3223068"/>
            <a:ext cx="1" cy="349667"/>
          </a:xfrm>
          <a:prstGeom prst="line">
            <a:avLst/>
          </a:prstGeom>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319F78FE-79D9-92DC-F1B0-BD18F3CA56CC}"/>
              </a:ext>
            </a:extLst>
          </p:cNvPr>
          <p:cNvSpPr/>
          <p:nvPr/>
        </p:nvSpPr>
        <p:spPr>
          <a:xfrm>
            <a:off x="2121047" y="4699700"/>
            <a:ext cx="2176005" cy="133860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Model Selection</a:t>
            </a:r>
            <a:endParaRPr lang="en-PH" dirty="0">
              <a:solidFill>
                <a:sysClr val="windowText" lastClr="000000"/>
              </a:solidFill>
            </a:endParaRPr>
          </a:p>
        </p:txBody>
      </p:sp>
      <p:cxnSp>
        <p:nvCxnSpPr>
          <p:cNvPr id="15" name="Straight Connector 14">
            <a:extLst>
              <a:ext uri="{FF2B5EF4-FFF2-40B4-BE49-F238E27FC236}">
                <a16:creationId xmlns:a16="http://schemas.microsoft.com/office/drawing/2014/main" id="{9CF7F3E8-2603-03E3-FE35-722E021E866C}"/>
              </a:ext>
            </a:extLst>
          </p:cNvPr>
          <p:cNvCxnSpPr>
            <a:stCxn id="10" idx="2"/>
            <a:endCxn id="13" idx="0"/>
          </p:cNvCxnSpPr>
          <p:nvPr/>
        </p:nvCxnSpPr>
        <p:spPr>
          <a:xfrm>
            <a:off x="3209050" y="4294629"/>
            <a:ext cx="0" cy="405071"/>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BE38FBC-D7BB-F342-7A42-72BDDBC7F3B3}"/>
              </a:ext>
            </a:extLst>
          </p:cNvPr>
          <p:cNvSpPr/>
          <p:nvPr/>
        </p:nvSpPr>
        <p:spPr>
          <a:xfrm>
            <a:off x="384945" y="4136217"/>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Logistic Regression</a:t>
            </a:r>
          </a:p>
        </p:txBody>
      </p:sp>
      <p:sp>
        <p:nvSpPr>
          <p:cNvPr id="17" name="Rectangle 16">
            <a:extLst>
              <a:ext uri="{FF2B5EF4-FFF2-40B4-BE49-F238E27FC236}">
                <a16:creationId xmlns:a16="http://schemas.microsoft.com/office/drawing/2014/main" id="{C5A100FF-FF9F-25E2-86C1-50542B750F93}"/>
              </a:ext>
            </a:extLst>
          </p:cNvPr>
          <p:cNvSpPr/>
          <p:nvPr/>
        </p:nvSpPr>
        <p:spPr>
          <a:xfrm>
            <a:off x="384945" y="5677359"/>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SVM</a:t>
            </a:r>
          </a:p>
        </p:txBody>
      </p:sp>
      <p:sp>
        <p:nvSpPr>
          <p:cNvPr id="18" name="Rectangle 17">
            <a:extLst>
              <a:ext uri="{FF2B5EF4-FFF2-40B4-BE49-F238E27FC236}">
                <a16:creationId xmlns:a16="http://schemas.microsoft.com/office/drawing/2014/main" id="{2912834B-600A-2B76-4123-AB42AE584732}"/>
              </a:ext>
            </a:extLst>
          </p:cNvPr>
          <p:cNvSpPr/>
          <p:nvPr/>
        </p:nvSpPr>
        <p:spPr>
          <a:xfrm>
            <a:off x="4721395" y="4140211"/>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Decision Tree</a:t>
            </a:r>
          </a:p>
        </p:txBody>
      </p:sp>
      <p:sp>
        <p:nvSpPr>
          <p:cNvPr id="19" name="Rectangle 18">
            <a:extLst>
              <a:ext uri="{FF2B5EF4-FFF2-40B4-BE49-F238E27FC236}">
                <a16:creationId xmlns:a16="http://schemas.microsoft.com/office/drawing/2014/main" id="{A8CE555E-632F-554B-40AB-CA93BC8A8D2C}"/>
              </a:ext>
            </a:extLst>
          </p:cNvPr>
          <p:cNvSpPr/>
          <p:nvPr/>
        </p:nvSpPr>
        <p:spPr>
          <a:xfrm>
            <a:off x="4721395" y="5504498"/>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KNN</a:t>
            </a:r>
          </a:p>
        </p:txBody>
      </p:sp>
      <p:cxnSp>
        <p:nvCxnSpPr>
          <p:cNvPr id="21" name="Straight Connector 20">
            <a:extLst>
              <a:ext uri="{FF2B5EF4-FFF2-40B4-BE49-F238E27FC236}">
                <a16:creationId xmlns:a16="http://schemas.microsoft.com/office/drawing/2014/main" id="{CF6D8ADD-FD05-1CA1-E0F7-9F723B64AE8B}"/>
              </a:ext>
            </a:extLst>
          </p:cNvPr>
          <p:cNvCxnSpPr>
            <a:stCxn id="13" idx="1"/>
            <a:endCxn id="16" idx="2"/>
          </p:cNvCxnSpPr>
          <p:nvPr/>
        </p:nvCxnSpPr>
        <p:spPr>
          <a:xfrm flipH="1" flipV="1">
            <a:off x="1168924" y="4862105"/>
            <a:ext cx="952123" cy="506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EFA0171-3272-1790-0091-33A545BBD245}"/>
              </a:ext>
            </a:extLst>
          </p:cNvPr>
          <p:cNvCxnSpPr>
            <a:stCxn id="13" idx="1"/>
            <a:endCxn id="17" idx="0"/>
          </p:cNvCxnSpPr>
          <p:nvPr/>
        </p:nvCxnSpPr>
        <p:spPr>
          <a:xfrm flipH="1">
            <a:off x="1033046" y="5369003"/>
            <a:ext cx="1088001" cy="308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CB49E6-5825-7B0A-1BF0-EFA21146AFA2}"/>
              </a:ext>
            </a:extLst>
          </p:cNvPr>
          <p:cNvCxnSpPr>
            <a:stCxn id="13" idx="3"/>
            <a:endCxn id="18" idx="1"/>
          </p:cNvCxnSpPr>
          <p:nvPr/>
        </p:nvCxnSpPr>
        <p:spPr>
          <a:xfrm flipV="1">
            <a:off x="4297052" y="4501158"/>
            <a:ext cx="424343" cy="867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479C33-6297-DD71-DF86-8EF50629A726}"/>
              </a:ext>
            </a:extLst>
          </p:cNvPr>
          <p:cNvCxnSpPr>
            <a:stCxn id="13" idx="3"/>
            <a:endCxn id="19" idx="1"/>
          </p:cNvCxnSpPr>
          <p:nvPr/>
        </p:nvCxnSpPr>
        <p:spPr>
          <a:xfrm>
            <a:off x="4297052" y="5369003"/>
            <a:ext cx="424343" cy="496442"/>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CF788A-2605-D9DD-95FF-39C0FB98D999}"/>
              </a:ext>
            </a:extLst>
          </p:cNvPr>
          <p:cNvSpPr/>
          <p:nvPr/>
        </p:nvSpPr>
        <p:spPr>
          <a:xfrm>
            <a:off x="8262660" y="1516035"/>
            <a:ext cx="1296202"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Compare Model Accuracies</a:t>
            </a:r>
          </a:p>
        </p:txBody>
      </p:sp>
      <p:sp>
        <p:nvSpPr>
          <p:cNvPr id="30" name="Diamond 29">
            <a:extLst>
              <a:ext uri="{FF2B5EF4-FFF2-40B4-BE49-F238E27FC236}">
                <a16:creationId xmlns:a16="http://schemas.microsoft.com/office/drawing/2014/main" id="{0E4162A1-DD77-B324-ACE2-795E5C32DA38}"/>
              </a:ext>
            </a:extLst>
          </p:cNvPr>
          <p:cNvSpPr/>
          <p:nvPr/>
        </p:nvSpPr>
        <p:spPr>
          <a:xfrm>
            <a:off x="7661709" y="2658799"/>
            <a:ext cx="2498103" cy="1338606"/>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solidFill>
                  <a:schemeClr val="tx1"/>
                </a:solidFill>
              </a:rPr>
              <a:t>Compare Model Accuracies</a:t>
            </a:r>
          </a:p>
        </p:txBody>
      </p:sp>
      <p:cxnSp>
        <p:nvCxnSpPr>
          <p:cNvPr id="32" name="Straight Connector 31">
            <a:extLst>
              <a:ext uri="{FF2B5EF4-FFF2-40B4-BE49-F238E27FC236}">
                <a16:creationId xmlns:a16="http://schemas.microsoft.com/office/drawing/2014/main" id="{55208C65-81B5-E468-1721-CA167B21207E}"/>
              </a:ext>
            </a:extLst>
          </p:cNvPr>
          <p:cNvCxnSpPr>
            <a:stCxn id="13" idx="2"/>
          </p:cNvCxnSpPr>
          <p:nvPr/>
        </p:nvCxnSpPr>
        <p:spPr>
          <a:xfrm>
            <a:off x="3209050" y="6038306"/>
            <a:ext cx="0" cy="554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BD594F-0F31-3B60-3735-B79902BBE3C9}"/>
              </a:ext>
            </a:extLst>
          </p:cNvPr>
          <p:cNvCxnSpPr/>
          <p:nvPr/>
        </p:nvCxnSpPr>
        <p:spPr>
          <a:xfrm>
            <a:off x="3209050" y="6592698"/>
            <a:ext cx="4172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52A77D-12E2-5897-861F-75CC7ED3ED64}"/>
              </a:ext>
            </a:extLst>
          </p:cNvPr>
          <p:cNvCxnSpPr>
            <a:cxnSpLocks/>
          </p:cNvCxnSpPr>
          <p:nvPr/>
        </p:nvCxnSpPr>
        <p:spPr>
          <a:xfrm flipH="1" flipV="1">
            <a:off x="7333190" y="1884204"/>
            <a:ext cx="47998" cy="4708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3C07C3-D489-A390-E7C6-DE587D709789}"/>
              </a:ext>
            </a:extLst>
          </p:cNvPr>
          <p:cNvCxnSpPr>
            <a:cxnSpLocks/>
            <a:endCxn id="28" idx="1"/>
          </p:cNvCxnSpPr>
          <p:nvPr/>
        </p:nvCxnSpPr>
        <p:spPr>
          <a:xfrm flipV="1">
            <a:off x="7333190" y="1876982"/>
            <a:ext cx="929470" cy="7222"/>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0D9164-1FE2-56C7-52E0-72DA0E70FE5C}"/>
              </a:ext>
            </a:extLst>
          </p:cNvPr>
          <p:cNvSpPr/>
          <p:nvPr/>
        </p:nvSpPr>
        <p:spPr>
          <a:xfrm>
            <a:off x="8071776" y="4507057"/>
            <a:ext cx="1677970" cy="7218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solidFill>
                  <a:sysClr val="windowText" lastClr="000000"/>
                </a:solidFill>
              </a:rPr>
              <a:t>Generate Confusion Matrices for Best Model</a:t>
            </a:r>
          </a:p>
        </p:txBody>
      </p:sp>
      <p:sp>
        <p:nvSpPr>
          <p:cNvPr id="43" name="Oval 42">
            <a:extLst>
              <a:ext uri="{FF2B5EF4-FFF2-40B4-BE49-F238E27FC236}">
                <a16:creationId xmlns:a16="http://schemas.microsoft.com/office/drawing/2014/main" id="{475D7B9E-A318-4052-C4E7-CCF5F99C4458}"/>
              </a:ext>
            </a:extLst>
          </p:cNvPr>
          <p:cNvSpPr/>
          <p:nvPr/>
        </p:nvSpPr>
        <p:spPr>
          <a:xfrm>
            <a:off x="8329068" y="5729383"/>
            <a:ext cx="1151823" cy="5490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End</a:t>
            </a:r>
            <a:endParaRPr lang="en-PH" dirty="0">
              <a:solidFill>
                <a:sysClr val="windowText" lastClr="000000"/>
              </a:solidFill>
            </a:endParaRPr>
          </a:p>
        </p:txBody>
      </p:sp>
      <p:cxnSp>
        <p:nvCxnSpPr>
          <p:cNvPr id="45" name="Straight Connector 44">
            <a:extLst>
              <a:ext uri="{FF2B5EF4-FFF2-40B4-BE49-F238E27FC236}">
                <a16:creationId xmlns:a16="http://schemas.microsoft.com/office/drawing/2014/main" id="{0687CAE0-B12A-4D65-0751-990F1C29FB26}"/>
              </a:ext>
            </a:extLst>
          </p:cNvPr>
          <p:cNvCxnSpPr>
            <a:cxnSpLocks/>
            <a:stCxn id="28" idx="2"/>
            <a:endCxn id="30" idx="0"/>
          </p:cNvCxnSpPr>
          <p:nvPr/>
        </p:nvCxnSpPr>
        <p:spPr>
          <a:xfrm>
            <a:off x="8910761" y="2237929"/>
            <a:ext cx="0" cy="420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96E730-301E-7413-D846-EC0422AECA1C}"/>
              </a:ext>
            </a:extLst>
          </p:cNvPr>
          <p:cNvCxnSpPr>
            <a:cxnSpLocks/>
            <a:stCxn id="30" idx="2"/>
            <a:endCxn id="42" idx="0"/>
          </p:cNvCxnSpPr>
          <p:nvPr/>
        </p:nvCxnSpPr>
        <p:spPr>
          <a:xfrm>
            <a:off x="8910761" y="3997405"/>
            <a:ext cx="0" cy="509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A08DE1F-43F7-99E3-D841-3AE144742B33}"/>
              </a:ext>
            </a:extLst>
          </p:cNvPr>
          <p:cNvCxnSpPr>
            <a:stCxn id="42" idx="2"/>
            <a:endCxn id="43" idx="0"/>
          </p:cNvCxnSpPr>
          <p:nvPr/>
        </p:nvCxnSpPr>
        <p:spPr>
          <a:xfrm flipH="1">
            <a:off x="8904980" y="5228951"/>
            <a:ext cx="5781" cy="5004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55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Font typeface="Arial" panose="020B0604020202020204" pitchFamily="34" charset="0"/>
              <a:buNone/>
            </a:pPr>
            <a:r>
              <a:rPr lang="en-US" sz="2400" dirty="0" err="1"/>
              <a:t>Github</a:t>
            </a:r>
            <a:r>
              <a:rPr lang="en-US" sz="2400" dirty="0"/>
              <a:t> Link : </a:t>
            </a:r>
            <a:r>
              <a:rPr lang="en-US" sz="2400" dirty="0">
                <a:hlinkClick r:id="rId3"/>
              </a:rPr>
              <a:t>https://github.com/ikigamisama/IBM-Data-Science-Capstone/blob/master/Module%204%20(Predictive%20Analysis)/SpaceX_Machine_Learning_Prediction_Part_5.jupyterlite.ipynb</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26903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43386"/>
            <a:ext cx="10687961" cy="4998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TASK 1: Visualize the relationship between Flight Number and Launch Site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28755FC-C323-BF33-6548-2F8AFBC5FE7E}"/>
              </a:ext>
            </a:extLst>
          </p:cNvPr>
          <p:cNvPicPr>
            <a:picLocks noChangeAspect="1"/>
          </p:cNvPicPr>
          <p:nvPr/>
        </p:nvPicPr>
        <p:blipFill>
          <a:blip r:embed="rId4"/>
          <a:stretch>
            <a:fillRect/>
          </a:stretch>
        </p:blipFill>
        <p:spPr>
          <a:xfrm>
            <a:off x="2081262" y="2685103"/>
            <a:ext cx="7515225" cy="354128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43386"/>
            <a:ext cx="10687961" cy="4998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TASK 2: Visualize the relationship between Payload and Launch Sit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B551D239-6506-D265-860E-7D5576548FB4}"/>
              </a:ext>
            </a:extLst>
          </p:cNvPr>
          <p:cNvPicPr>
            <a:picLocks noChangeAspect="1"/>
          </p:cNvPicPr>
          <p:nvPr/>
        </p:nvPicPr>
        <p:blipFill>
          <a:blip r:embed="rId4"/>
          <a:stretch>
            <a:fillRect/>
          </a:stretch>
        </p:blipFill>
        <p:spPr>
          <a:xfrm>
            <a:off x="2458824" y="2636640"/>
            <a:ext cx="6817151" cy="3790571"/>
          </a:xfrm>
          <a:prstGeom prst="rect">
            <a:avLst/>
          </a:prstGeom>
        </p:spPr>
      </p:pic>
    </p:spTree>
    <p:extLst>
      <p:ext uri="{BB962C8B-B14F-4D97-AF65-F5344CB8AC3E}">
        <p14:creationId xmlns:p14="http://schemas.microsoft.com/office/powerpoint/2010/main" val="412365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1421"/>
            <a:ext cx="10515600" cy="26835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Utilized the SpaceX API to gather comprehensive data on all SpaceX flights..</a:t>
            </a:r>
          </a:p>
          <a:p>
            <a:pPr lvl="1">
              <a:lnSpc>
                <a:spcPct val="100000"/>
              </a:lnSpc>
              <a:spcBef>
                <a:spcPts val="1400"/>
              </a:spcBef>
            </a:pPr>
            <a:r>
              <a:rPr lang="en-US" sz="1600" dirty="0">
                <a:solidFill>
                  <a:schemeClr val="accent3">
                    <a:lumMod val="25000"/>
                  </a:schemeClr>
                </a:solidFill>
                <a:latin typeface="Abadi" panose="020B0604020104020204" pitchFamily="34" charset="0"/>
              </a:rPr>
              <a:t>Performing a Web Scraping to collect Falcon 9 historical launch from a Wikipedia page Titled “</a:t>
            </a:r>
            <a:r>
              <a:rPr lang="en-US" sz="1600" i="1" dirty="0">
                <a:solidFill>
                  <a:schemeClr val="accent3">
                    <a:lumMod val="25000"/>
                  </a:schemeClr>
                </a:solidFill>
                <a:latin typeface="Abadi" panose="020B0604020104020204" pitchFamily="34" charset="0"/>
              </a:rPr>
              <a:t>List of Falcon 9 and Falcon Heavy launches</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Collected detailed information on launch dates, rocket types, payloads, mission outcomes, and more.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1F18A202-625E-829B-1336-3DE4750360CF}"/>
              </a:ext>
            </a:extLst>
          </p:cNvPr>
          <p:cNvSpPr txBox="1">
            <a:spLocks/>
          </p:cNvSpPr>
          <p:nvPr/>
        </p:nvSpPr>
        <p:spPr>
          <a:xfrm>
            <a:off x="770011" y="4174492"/>
            <a:ext cx="10515600" cy="22527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Cleaning for finding and removing duplicated and some irrelevant data points</a:t>
            </a:r>
          </a:p>
          <a:p>
            <a:pPr lvl="1">
              <a:lnSpc>
                <a:spcPct val="100000"/>
              </a:lnSpc>
              <a:spcBef>
                <a:spcPts val="1400"/>
              </a:spcBef>
            </a:pPr>
            <a:r>
              <a:rPr lang="en-US" sz="1600" dirty="0">
                <a:solidFill>
                  <a:schemeClr val="accent3">
                    <a:lumMod val="25000"/>
                  </a:schemeClr>
                </a:solidFill>
                <a:latin typeface="Abadi" panose="020B0604020104020204" pitchFamily="34" charset="0"/>
              </a:rPr>
              <a:t>Determine Training Labels convert those outcomes into Training Labels with `1` means the booster successfully landed `0` means it was unsuccessful</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43386"/>
            <a:ext cx="10687961" cy="4998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TASK 3: Visualize the relationship between success rate of each orbit type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8">
            <a:extLst>
              <a:ext uri="{FF2B5EF4-FFF2-40B4-BE49-F238E27FC236}">
                <a16:creationId xmlns:a16="http://schemas.microsoft.com/office/drawing/2014/main" id="{89756243-1034-0439-BC5C-C942F4896E6E}"/>
              </a:ext>
            </a:extLst>
          </p:cNvPr>
          <p:cNvPicPr>
            <a:picLocks noChangeAspect="1"/>
          </p:cNvPicPr>
          <p:nvPr/>
        </p:nvPicPr>
        <p:blipFill>
          <a:blip r:embed="rId4"/>
          <a:stretch>
            <a:fillRect/>
          </a:stretch>
        </p:blipFill>
        <p:spPr>
          <a:xfrm>
            <a:off x="2690222" y="2541708"/>
            <a:ext cx="6472631" cy="4000494"/>
          </a:xfrm>
          <a:prstGeom prst="rect">
            <a:avLst/>
          </a:prstGeom>
        </p:spPr>
      </p:pic>
    </p:spTree>
    <p:extLst>
      <p:ext uri="{BB962C8B-B14F-4D97-AF65-F5344CB8AC3E}">
        <p14:creationId xmlns:p14="http://schemas.microsoft.com/office/powerpoint/2010/main" val="216938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43386"/>
            <a:ext cx="10687961" cy="4998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TASK 4: Visualize the relationship between </a:t>
            </a: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and Orbit type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D5948A9-24A8-151F-E70C-E36F1C6DE49D}"/>
              </a:ext>
            </a:extLst>
          </p:cNvPr>
          <p:cNvPicPr>
            <a:picLocks noChangeAspect="1"/>
          </p:cNvPicPr>
          <p:nvPr/>
        </p:nvPicPr>
        <p:blipFill>
          <a:blip r:embed="rId4"/>
          <a:stretch>
            <a:fillRect/>
          </a:stretch>
        </p:blipFill>
        <p:spPr>
          <a:xfrm>
            <a:off x="2873661" y="2661975"/>
            <a:ext cx="5685877" cy="3880227"/>
          </a:xfrm>
          <a:prstGeom prst="rect">
            <a:avLst/>
          </a:prstGeom>
        </p:spPr>
      </p:pic>
    </p:spTree>
    <p:extLst>
      <p:ext uri="{BB962C8B-B14F-4D97-AF65-F5344CB8AC3E}">
        <p14:creationId xmlns:p14="http://schemas.microsoft.com/office/powerpoint/2010/main" val="294177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99947"/>
            <a:ext cx="10687961" cy="4970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1BFFDCF1-61FF-0C88-3397-F509C64DFCCE}"/>
              </a:ext>
            </a:extLst>
          </p:cNvPr>
          <p:cNvPicPr>
            <a:picLocks noChangeAspect="1"/>
          </p:cNvPicPr>
          <p:nvPr/>
        </p:nvPicPr>
        <p:blipFill>
          <a:blip r:embed="rId4"/>
          <a:stretch>
            <a:fillRect/>
          </a:stretch>
        </p:blipFill>
        <p:spPr>
          <a:xfrm>
            <a:off x="553981" y="2240925"/>
            <a:ext cx="6337014" cy="1750613"/>
          </a:xfrm>
          <a:prstGeom prst="rect">
            <a:avLst/>
          </a:prstGeom>
        </p:spPr>
      </p:pic>
      <p:pic>
        <p:nvPicPr>
          <p:cNvPr id="6" name="Picture 5">
            <a:extLst>
              <a:ext uri="{FF2B5EF4-FFF2-40B4-BE49-F238E27FC236}">
                <a16:creationId xmlns:a16="http://schemas.microsoft.com/office/drawing/2014/main" id="{95CFF2CC-228C-61C0-E1CF-C3CA48497BFD}"/>
              </a:ext>
            </a:extLst>
          </p:cNvPr>
          <p:cNvPicPr>
            <a:picLocks noChangeAspect="1"/>
          </p:cNvPicPr>
          <p:nvPr/>
        </p:nvPicPr>
        <p:blipFill>
          <a:blip r:embed="rId5"/>
          <a:stretch>
            <a:fillRect/>
          </a:stretch>
        </p:blipFill>
        <p:spPr>
          <a:xfrm>
            <a:off x="3655474" y="4187701"/>
            <a:ext cx="7281341" cy="2239510"/>
          </a:xfrm>
          <a:prstGeom prst="rect">
            <a:avLst/>
          </a:prstGeom>
        </p:spPr>
      </p:pic>
    </p:spTree>
    <p:extLst>
      <p:ext uri="{BB962C8B-B14F-4D97-AF65-F5344CB8AC3E}">
        <p14:creationId xmlns:p14="http://schemas.microsoft.com/office/powerpoint/2010/main" val="63639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99947"/>
            <a:ext cx="10687961" cy="4970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7D27EA97-0DCF-22B6-F0D0-53B84ADF46BD}"/>
              </a:ext>
            </a:extLst>
          </p:cNvPr>
          <p:cNvPicPr>
            <a:picLocks noChangeAspect="1"/>
          </p:cNvPicPr>
          <p:nvPr/>
        </p:nvPicPr>
        <p:blipFill>
          <a:blip r:embed="rId4"/>
          <a:stretch>
            <a:fillRect/>
          </a:stretch>
        </p:blipFill>
        <p:spPr>
          <a:xfrm>
            <a:off x="734028" y="2217245"/>
            <a:ext cx="7126664" cy="1867969"/>
          </a:xfrm>
          <a:prstGeom prst="rect">
            <a:avLst/>
          </a:prstGeom>
        </p:spPr>
      </p:pic>
      <p:pic>
        <p:nvPicPr>
          <p:cNvPr id="10" name="Picture 9">
            <a:extLst>
              <a:ext uri="{FF2B5EF4-FFF2-40B4-BE49-F238E27FC236}">
                <a16:creationId xmlns:a16="http://schemas.microsoft.com/office/drawing/2014/main" id="{F5853F59-0479-03F1-8CFC-D2AF87ADCB07}"/>
              </a:ext>
            </a:extLst>
          </p:cNvPr>
          <p:cNvPicPr>
            <a:picLocks noChangeAspect="1"/>
          </p:cNvPicPr>
          <p:nvPr/>
        </p:nvPicPr>
        <p:blipFill>
          <a:blip r:embed="rId5"/>
          <a:stretch>
            <a:fillRect/>
          </a:stretch>
        </p:blipFill>
        <p:spPr>
          <a:xfrm>
            <a:off x="2733773" y="4358428"/>
            <a:ext cx="8063060" cy="2068783"/>
          </a:xfrm>
          <a:prstGeom prst="rect">
            <a:avLst/>
          </a:prstGeom>
        </p:spPr>
      </p:pic>
    </p:spTree>
    <p:extLst>
      <p:ext uri="{BB962C8B-B14F-4D97-AF65-F5344CB8AC3E}">
        <p14:creationId xmlns:p14="http://schemas.microsoft.com/office/powerpoint/2010/main" val="262026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20838"/>
            <a:ext cx="10444486" cy="5196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9BBE7018-386F-1C1F-33DD-8FE857409261}"/>
              </a:ext>
            </a:extLst>
          </p:cNvPr>
          <p:cNvPicPr>
            <a:picLocks noChangeAspect="1"/>
          </p:cNvPicPr>
          <p:nvPr/>
        </p:nvPicPr>
        <p:blipFill>
          <a:blip r:embed="rId4"/>
          <a:stretch>
            <a:fillRect/>
          </a:stretch>
        </p:blipFill>
        <p:spPr>
          <a:xfrm>
            <a:off x="942975" y="2740942"/>
            <a:ext cx="5153025" cy="1809750"/>
          </a:xfrm>
          <a:prstGeom prst="rect">
            <a:avLst/>
          </a:prstGeom>
        </p:spPr>
      </p:pic>
      <p:pic>
        <p:nvPicPr>
          <p:cNvPr id="10" name="Picture 9">
            <a:extLst>
              <a:ext uri="{FF2B5EF4-FFF2-40B4-BE49-F238E27FC236}">
                <a16:creationId xmlns:a16="http://schemas.microsoft.com/office/drawing/2014/main" id="{F7359D61-E95A-9DA7-3711-09D81BA184E8}"/>
              </a:ext>
            </a:extLst>
          </p:cNvPr>
          <p:cNvPicPr>
            <a:picLocks noChangeAspect="1"/>
          </p:cNvPicPr>
          <p:nvPr/>
        </p:nvPicPr>
        <p:blipFill>
          <a:blip r:embed="rId5"/>
          <a:stretch>
            <a:fillRect/>
          </a:stretch>
        </p:blipFill>
        <p:spPr>
          <a:xfrm>
            <a:off x="941946" y="4883831"/>
            <a:ext cx="7143750" cy="876300"/>
          </a:xfrm>
          <a:prstGeom prst="rect">
            <a:avLst/>
          </a:prstGeom>
        </p:spPr>
      </p:pic>
      <p:pic>
        <p:nvPicPr>
          <p:cNvPr id="12" name="Picture 11">
            <a:extLst>
              <a:ext uri="{FF2B5EF4-FFF2-40B4-BE49-F238E27FC236}">
                <a16:creationId xmlns:a16="http://schemas.microsoft.com/office/drawing/2014/main" id="{33E4EC19-4B9C-4C6E-F878-1D875C47C3A7}"/>
              </a:ext>
            </a:extLst>
          </p:cNvPr>
          <p:cNvPicPr>
            <a:picLocks noChangeAspect="1"/>
          </p:cNvPicPr>
          <p:nvPr/>
        </p:nvPicPr>
        <p:blipFill>
          <a:blip r:embed="rId6"/>
          <a:stretch>
            <a:fillRect/>
          </a:stretch>
        </p:blipFill>
        <p:spPr>
          <a:xfrm>
            <a:off x="7281862" y="1610896"/>
            <a:ext cx="3338120" cy="2829625"/>
          </a:xfrm>
          <a:prstGeom prst="rect">
            <a:avLst/>
          </a:prstGeom>
        </p:spPr>
      </p:pic>
    </p:spTree>
    <p:extLst>
      <p:ext uri="{BB962C8B-B14F-4D97-AF65-F5344CB8AC3E}">
        <p14:creationId xmlns:p14="http://schemas.microsoft.com/office/powerpoint/2010/main" val="2785095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20838"/>
            <a:ext cx="10444486" cy="5196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SVC</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F8BC11F-D4DA-A096-A120-66534234968D}"/>
              </a:ext>
            </a:extLst>
          </p:cNvPr>
          <p:cNvPicPr>
            <a:picLocks noChangeAspect="1"/>
          </p:cNvPicPr>
          <p:nvPr/>
        </p:nvPicPr>
        <p:blipFill>
          <a:blip r:embed="rId4"/>
          <a:stretch>
            <a:fillRect/>
          </a:stretch>
        </p:blipFill>
        <p:spPr>
          <a:xfrm>
            <a:off x="1694026" y="2615202"/>
            <a:ext cx="8162925" cy="3343275"/>
          </a:xfrm>
          <a:prstGeom prst="rect">
            <a:avLst/>
          </a:prstGeom>
        </p:spPr>
      </p:pic>
    </p:spTree>
    <p:extLst>
      <p:ext uri="{BB962C8B-B14F-4D97-AF65-F5344CB8AC3E}">
        <p14:creationId xmlns:p14="http://schemas.microsoft.com/office/powerpoint/2010/main" val="86633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20838"/>
            <a:ext cx="10444486" cy="5196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C3A5DC48-B0F2-F955-D174-7DB7A90E894B}"/>
              </a:ext>
            </a:extLst>
          </p:cNvPr>
          <p:cNvPicPr>
            <a:picLocks noChangeAspect="1"/>
          </p:cNvPicPr>
          <p:nvPr/>
        </p:nvPicPr>
        <p:blipFill>
          <a:blip r:embed="rId4"/>
          <a:stretch>
            <a:fillRect/>
          </a:stretch>
        </p:blipFill>
        <p:spPr>
          <a:xfrm>
            <a:off x="616365" y="2607215"/>
            <a:ext cx="4991100" cy="285750"/>
          </a:xfrm>
          <a:prstGeom prst="rect">
            <a:avLst/>
          </a:prstGeom>
        </p:spPr>
      </p:pic>
      <p:pic>
        <p:nvPicPr>
          <p:cNvPr id="9" name="Picture 8">
            <a:extLst>
              <a:ext uri="{FF2B5EF4-FFF2-40B4-BE49-F238E27FC236}">
                <a16:creationId xmlns:a16="http://schemas.microsoft.com/office/drawing/2014/main" id="{8357FED1-58DF-7217-6D82-872EF5B53F82}"/>
              </a:ext>
            </a:extLst>
          </p:cNvPr>
          <p:cNvPicPr>
            <a:picLocks noChangeAspect="1"/>
          </p:cNvPicPr>
          <p:nvPr/>
        </p:nvPicPr>
        <p:blipFill>
          <a:blip r:embed="rId5"/>
          <a:stretch>
            <a:fillRect/>
          </a:stretch>
        </p:blipFill>
        <p:spPr>
          <a:xfrm>
            <a:off x="805568" y="3179151"/>
            <a:ext cx="4612694" cy="3442309"/>
          </a:xfrm>
          <a:prstGeom prst="rect">
            <a:avLst/>
          </a:prstGeom>
        </p:spPr>
      </p:pic>
      <p:pic>
        <p:nvPicPr>
          <p:cNvPr id="12" name="Picture 11">
            <a:extLst>
              <a:ext uri="{FF2B5EF4-FFF2-40B4-BE49-F238E27FC236}">
                <a16:creationId xmlns:a16="http://schemas.microsoft.com/office/drawing/2014/main" id="{FF5FF928-95F7-C1A7-5D10-C0EA7CC86055}"/>
              </a:ext>
            </a:extLst>
          </p:cNvPr>
          <p:cNvPicPr>
            <a:picLocks noChangeAspect="1"/>
          </p:cNvPicPr>
          <p:nvPr/>
        </p:nvPicPr>
        <p:blipFill>
          <a:blip r:embed="rId6"/>
          <a:stretch>
            <a:fillRect/>
          </a:stretch>
        </p:blipFill>
        <p:spPr>
          <a:xfrm>
            <a:off x="6117032" y="1720023"/>
            <a:ext cx="5048250" cy="4352925"/>
          </a:xfrm>
          <a:prstGeom prst="rect">
            <a:avLst/>
          </a:prstGeom>
        </p:spPr>
      </p:pic>
    </p:spTree>
    <p:extLst>
      <p:ext uri="{BB962C8B-B14F-4D97-AF65-F5344CB8AC3E}">
        <p14:creationId xmlns:p14="http://schemas.microsoft.com/office/powerpoint/2010/main" val="1413371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20838"/>
            <a:ext cx="10444486" cy="5196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K-Neighbors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3EBEBFBD-10EC-168B-F362-EA4104520EFE}"/>
              </a:ext>
            </a:extLst>
          </p:cNvPr>
          <p:cNvPicPr>
            <a:picLocks noChangeAspect="1"/>
          </p:cNvPicPr>
          <p:nvPr/>
        </p:nvPicPr>
        <p:blipFill>
          <a:blip r:embed="rId4"/>
          <a:stretch>
            <a:fillRect/>
          </a:stretch>
        </p:blipFill>
        <p:spPr>
          <a:xfrm>
            <a:off x="805568" y="2780348"/>
            <a:ext cx="5791200" cy="1552575"/>
          </a:xfrm>
          <a:prstGeom prst="rect">
            <a:avLst/>
          </a:prstGeom>
        </p:spPr>
      </p:pic>
      <p:pic>
        <p:nvPicPr>
          <p:cNvPr id="12" name="Picture 11">
            <a:extLst>
              <a:ext uri="{FF2B5EF4-FFF2-40B4-BE49-F238E27FC236}">
                <a16:creationId xmlns:a16="http://schemas.microsoft.com/office/drawing/2014/main" id="{C6CE0072-872E-AE42-3732-7744BF2734C8}"/>
              </a:ext>
            </a:extLst>
          </p:cNvPr>
          <p:cNvPicPr>
            <a:picLocks noChangeAspect="1"/>
          </p:cNvPicPr>
          <p:nvPr/>
        </p:nvPicPr>
        <p:blipFill>
          <a:blip r:embed="rId5"/>
          <a:stretch>
            <a:fillRect/>
          </a:stretch>
        </p:blipFill>
        <p:spPr>
          <a:xfrm>
            <a:off x="805568" y="4845034"/>
            <a:ext cx="7829550" cy="523875"/>
          </a:xfrm>
          <a:prstGeom prst="rect">
            <a:avLst/>
          </a:prstGeom>
        </p:spPr>
      </p:pic>
    </p:spTree>
    <p:extLst>
      <p:ext uri="{BB962C8B-B14F-4D97-AF65-F5344CB8AC3E}">
        <p14:creationId xmlns:p14="http://schemas.microsoft.com/office/powerpoint/2010/main" val="1678164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420838"/>
            <a:ext cx="10444486" cy="5196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Finding the method performs best: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5DA428B-16CA-58DB-7FE7-A84931EC2EB4}"/>
              </a:ext>
            </a:extLst>
          </p:cNvPr>
          <p:cNvPicPr>
            <a:picLocks noChangeAspect="1"/>
          </p:cNvPicPr>
          <p:nvPr/>
        </p:nvPicPr>
        <p:blipFill>
          <a:blip r:embed="rId4"/>
          <a:stretch>
            <a:fillRect/>
          </a:stretch>
        </p:blipFill>
        <p:spPr>
          <a:xfrm>
            <a:off x="2212746" y="3380306"/>
            <a:ext cx="7200900" cy="342900"/>
          </a:xfrm>
          <a:prstGeom prst="rect">
            <a:avLst/>
          </a:prstGeom>
        </p:spPr>
      </p:pic>
    </p:spTree>
    <p:extLst>
      <p:ext uri="{BB962C8B-B14F-4D97-AF65-F5344CB8AC3E}">
        <p14:creationId xmlns:p14="http://schemas.microsoft.com/office/powerpoint/2010/main" val="1404378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1420"/>
            <a:ext cx="10515600" cy="26630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Data Retrieval using Data Query Language (DQL) SELECT Statement to extract relevant data from the Database</a:t>
            </a:r>
          </a:p>
          <a:p>
            <a:pPr lvl="1">
              <a:lnSpc>
                <a:spcPct val="100000"/>
              </a:lnSpc>
              <a:spcBef>
                <a:spcPts val="1400"/>
              </a:spcBef>
            </a:pPr>
            <a:r>
              <a:rPr lang="en-US" sz="1600" dirty="0">
                <a:solidFill>
                  <a:schemeClr val="accent3">
                    <a:lumMod val="25000"/>
                  </a:schemeClr>
                </a:solidFill>
                <a:latin typeface="Abadi" panose="020B0604020104020204" pitchFamily="34" charset="0"/>
              </a:rPr>
              <a:t>Analyze Columns like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Payload, PAYLOAD_MASS__KG_, Orbit Then Mission and Landing Outcome</a:t>
            </a:r>
          </a:p>
          <a:p>
            <a:pPr lvl="1">
              <a:lnSpc>
                <a:spcPct val="100000"/>
              </a:lnSpc>
              <a:spcBef>
                <a:spcPts val="1400"/>
              </a:spcBef>
            </a:pPr>
            <a:r>
              <a:rPr lang="en-US" sz="1600" dirty="0">
                <a:solidFill>
                  <a:schemeClr val="accent3">
                    <a:lumMod val="25000"/>
                  </a:schemeClr>
                </a:solidFill>
                <a:latin typeface="Abadi" panose="020B0604020104020204" pitchFamily="34" charset="0"/>
              </a:rPr>
              <a:t>Employed Subqueries for complex calculation and analysis for further insights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1F18A202-625E-829B-1336-3DE4750360CF}"/>
              </a:ext>
            </a:extLst>
          </p:cNvPr>
          <p:cNvSpPr txBox="1">
            <a:spLocks/>
          </p:cNvSpPr>
          <p:nvPr/>
        </p:nvSpPr>
        <p:spPr>
          <a:xfrm>
            <a:off x="838200" y="4170926"/>
            <a:ext cx="10515600" cy="25315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By using Python as Programing Language for creating Data Visualization needed</a:t>
            </a:r>
          </a:p>
          <a:p>
            <a:pPr lvl="1">
              <a:lnSpc>
                <a:spcPct val="100000"/>
              </a:lnSpc>
              <a:spcBef>
                <a:spcPts val="1400"/>
              </a:spcBef>
            </a:pPr>
            <a:r>
              <a:rPr lang="en-US" sz="1600" dirty="0">
                <a:solidFill>
                  <a:schemeClr val="accent3">
                    <a:lumMod val="25000"/>
                  </a:schemeClr>
                </a:solidFill>
                <a:latin typeface="Abadi" panose="020B0604020104020204" pitchFamily="34" charset="0"/>
              </a:rPr>
              <a:t>Import Libraries needed like Pandas, Matplotlib and Seaborn</a:t>
            </a:r>
          </a:p>
          <a:p>
            <a:pPr lvl="1">
              <a:lnSpc>
                <a:spcPct val="100000"/>
              </a:lnSpc>
              <a:spcBef>
                <a:spcPts val="1400"/>
              </a:spcBef>
            </a:pPr>
            <a:r>
              <a:rPr lang="en-US" sz="1600" dirty="0">
                <a:solidFill>
                  <a:schemeClr val="accent3">
                    <a:lumMod val="25000"/>
                  </a:schemeClr>
                </a:solidFill>
                <a:latin typeface="Abadi" panose="020B0604020104020204" pitchFamily="34" charset="0"/>
              </a:rPr>
              <a:t>Visualize the Relationship for some columns like between Flight Number and Launch Site or Payload and Launch Site using Scatter Point Chart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84022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fontScale="92500"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Flight Number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We can see that Launch Site in Y axis and Flight Number in x-axis which in comparison the class = 1 are many compare to class = 0 in Launch site that CCAPS SLC 40 has many class on it</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2F1F1C9A-5468-2537-46C2-C16A2A88E3B4}"/>
              </a:ext>
            </a:extLst>
          </p:cNvPr>
          <p:cNvPicPr>
            <a:picLocks noChangeAspect="1"/>
          </p:cNvPicPr>
          <p:nvPr/>
        </p:nvPicPr>
        <p:blipFill>
          <a:blip r:embed="rId4"/>
          <a:stretch>
            <a:fillRect/>
          </a:stretch>
        </p:blipFill>
        <p:spPr>
          <a:xfrm>
            <a:off x="3853600" y="2013012"/>
            <a:ext cx="3593576" cy="32876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fontScale="92500"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Payload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We can see that Launch Site in Y axis and Payload in x-axis which in comparison the class = 1 are many compare to class = 0 and in Launch site that CCAPS SLC 40 has many class on it</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6083C01-FF78-C100-3A34-D2CFA1482B3A}"/>
              </a:ext>
            </a:extLst>
          </p:cNvPr>
          <p:cNvPicPr>
            <a:picLocks noChangeAspect="1"/>
          </p:cNvPicPr>
          <p:nvPr/>
        </p:nvPicPr>
        <p:blipFill>
          <a:blip r:embed="rId4"/>
          <a:stretch>
            <a:fillRect/>
          </a:stretch>
        </p:blipFill>
        <p:spPr>
          <a:xfrm>
            <a:off x="3674785" y="2028334"/>
            <a:ext cx="3442453" cy="3127210"/>
          </a:xfrm>
          <a:prstGeom prst="rect">
            <a:avLst/>
          </a:prstGeom>
        </p:spPr>
      </p:pic>
    </p:spTree>
    <p:extLst>
      <p:ext uri="{BB962C8B-B14F-4D97-AF65-F5344CB8AC3E}">
        <p14:creationId xmlns:p14="http://schemas.microsoft.com/office/powerpoint/2010/main" val="2136017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In this chart, the success rate of ES-L1, GEO, HEO, and SSO are within the same count of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DEB4EC2C-1301-3688-D8E6-2BD5DB56CE34}"/>
              </a:ext>
            </a:extLst>
          </p:cNvPr>
          <p:cNvPicPr>
            <a:picLocks noChangeAspect="1"/>
          </p:cNvPicPr>
          <p:nvPr/>
        </p:nvPicPr>
        <p:blipFill>
          <a:blip r:embed="rId4"/>
          <a:stretch>
            <a:fillRect/>
          </a:stretch>
        </p:blipFill>
        <p:spPr>
          <a:xfrm>
            <a:off x="2924960" y="1982427"/>
            <a:ext cx="4691897" cy="3159508"/>
          </a:xfrm>
          <a:prstGeom prst="rect">
            <a:avLst/>
          </a:prstGeom>
        </p:spPr>
      </p:pic>
    </p:spTree>
    <p:extLst>
      <p:ext uri="{BB962C8B-B14F-4D97-AF65-F5344CB8AC3E}">
        <p14:creationId xmlns:p14="http://schemas.microsoft.com/office/powerpoint/2010/main" val="2393170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a scatter point of Flight number vs. Orbit type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As we can see the scatter point on which the VLEO has many on the estimate 60 – 80 while IISS is leading on the count following by GTO.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519A0E6-FF9C-3935-B4E0-A55C69146A5A}"/>
              </a:ext>
            </a:extLst>
          </p:cNvPr>
          <p:cNvPicPr>
            <a:picLocks noChangeAspect="1"/>
          </p:cNvPicPr>
          <p:nvPr/>
        </p:nvPicPr>
        <p:blipFill>
          <a:blip r:embed="rId4"/>
          <a:stretch>
            <a:fillRect/>
          </a:stretch>
        </p:blipFill>
        <p:spPr>
          <a:xfrm>
            <a:off x="3648172" y="1983135"/>
            <a:ext cx="3823355" cy="3413710"/>
          </a:xfrm>
          <a:prstGeom prst="rect">
            <a:avLst/>
          </a:prstGeom>
        </p:spPr>
      </p:pic>
    </p:spTree>
    <p:extLst>
      <p:ext uri="{BB962C8B-B14F-4D97-AF65-F5344CB8AC3E}">
        <p14:creationId xmlns:p14="http://schemas.microsoft.com/office/powerpoint/2010/main" val="976528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a scatter point of payload vs. orbit type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On the scatter point the GTO are intact between 2000 to not more than 800 which they compress in each other, VLEO has the highest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5C9048F-DCB5-23F0-EA7F-FA15CF8E5350}"/>
              </a:ext>
            </a:extLst>
          </p:cNvPr>
          <p:cNvPicPr>
            <a:picLocks noChangeAspect="1"/>
          </p:cNvPicPr>
          <p:nvPr/>
        </p:nvPicPr>
        <p:blipFill>
          <a:blip r:embed="rId4"/>
          <a:stretch>
            <a:fillRect/>
          </a:stretch>
        </p:blipFill>
        <p:spPr>
          <a:xfrm>
            <a:off x="3599468" y="2014881"/>
            <a:ext cx="3816988" cy="3381964"/>
          </a:xfrm>
          <a:prstGeom prst="rect">
            <a:avLst/>
          </a:prstGeom>
        </p:spPr>
      </p:pic>
    </p:spTree>
    <p:extLst>
      <p:ext uri="{BB962C8B-B14F-4D97-AF65-F5344CB8AC3E}">
        <p14:creationId xmlns:p14="http://schemas.microsoft.com/office/powerpoint/2010/main" val="2808406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61155"/>
            <a:ext cx="10687960" cy="496605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As we can see in line chart as the yearly progress each year the launch success is increase until in 2017 which decrease a bit and in 2019 the highest of all count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0DDD7A2-5264-9B87-E4D3-46B023BD96BC}"/>
              </a:ext>
            </a:extLst>
          </p:cNvPr>
          <p:cNvPicPr>
            <a:picLocks noChangeAspect="1"/>
          </p:cNvPicPr>
          <p:nvPr/>
        </p:nvPicPr>
        <p:blipFill>
          <a:blip r:embed="rId4"/>
          <a:stretch>
            <a:fillRect/>
          </a:stretch>
        </p:blipFill>
        <p:spPr>
          <a:xfrm>
            <a:off x="2740536" y="1932027"/>
            <a:ext cx="5357090" cy="3480845"/>
          </a:xfrm>
          <a:prstGeom prst="rect">
            <a:avLst/>
          </a:prstGeom>
        </p:spPr>
      </p:pic>
    </p:spTree>
    <p:extLst>
      <p:ext uri="{BB962C8B-B14F-4D97-AF65-F5344CB8AC3E}">
        <p14:creationId xmlns:p14="http://schemas.microsoft.com/office/powerpoint/2010/main" val="1176555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R</a:t>
            </a:r>
            <a:r>
              <a:rPr lang="en-US" sz="2400" dirty="0"/>
              <a:t>etrieves a unique list of all launch sites from the SPACEXTABLE. The DISTINCT keyword ensures that only distinct (unique) launch sites are returned, removing any duplicates.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7F7E5B9-016C-EE63-7FA1-80D4CBD8F2B9}"/>
              </a:ext>
            </a:extLst>
          </p:cNvPr>
          <p:cNvPicPr>
            <a:picLocks noChangeAspect="1"/>
          </p:cNvPicPr>
          <p:nvPr/>
        </p:nvPicPr>
        <p:blipFill>
          <a:blip r:embed="rId3"/>
          <a:stretch>
            <a:fillRect/>
          </a:stretch>
        </p:blipFill>
        <p:spPr>
          <a:xfrm>
            <a:off x="2088773" y="2969247"/>
            <a:ext cx="1076325" cy="1409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 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Explanation: Retrieve all columns from SPACEXTABLE where the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starts with 'CCA'. The LIKE 'CCA%' clause filters the results, and LIMIT 5 restricts the output to the first 5 matching records.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F89777A-5A1E-EA17-C9D0-6290DECB5B29}"/>
              </a:ext>
            </a:extLst>
          </p:cNvPr>
          <p:cNvPicPr>
            <a:picLocks noChangeAspect="1"/>
          </p:cNvPicPr>
          <p:nvPr/>
        </p:nvPicPr>
        <p:blipFill>
          <a:blip r:embed="rId3"/>
          <a:stretch>
            <a:fillRect/>
          </a:stretch>
        </p:blipFill>
        <p:spPr>
          <a:xfrm>
            <a:off x="1951348" y="2757364"/>
            <a:ext cx="7812058" cy="15985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852" y="1674235"/>
            <a:ext cx="10515600"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Query: SELECT SUM(PAYLOAD_MASS__KG_) as </a:t>
            </a:r>
            <a:r>
              <a:rPr lang="en-US" sz="2400" dirty="0" err="1">
                <a:solidFill>
                  <a:schemeClr val="accent3">
                    <a:lumMod val="25000"/>
                  </a:schemeClr>
                </a:solidFill>
                <a:latin typeface="Abadi" panose="020B0604020104020204" pitchFamily="34" charset="0"/>
              </a:rPr>
              <a:t>Total_payload_mass_kg</a:t>
            </a:r>
            <a:r>
              <a:rPr lang="en-US" sz="2400" dirty="0">
                <a:solidFill>
                  <a:schemeClr val="accent3">
                    <a:lumMod val="25000"/>
                  </a:schemeClr>
                </a:solidFill>
                <a:latin typeface="Abadi" panose="020B0604020104020204" pitchFamily="34" charset="0"/>
              </a:rPr>
              <a:t> FROM SPACEXTABLE WHERE customer = 'NASA (CRS)’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Explanation: Calculates the total payload mass in kilograms for all launches where the customer is 'NASA (CRS)'. The SUM(PAYLOAD_MASS__KG_) function adds up the payload masses, and the result is labeled as </a:t>
            </a:r>
            <a:r>
              <a:rPr lang="en-US" sz="2400" dirty="0" err="1">
                <a:solidFill>
                  <a:schemeClr val="accent3">
                    <a:lumMod val="25000"/>
                  </a:schemeClr>
                </a:solidFill>
                <a:latin typeface="Abadi" panose="020B0604020104020204" pitchFamily="34" charset="0"/>
              </a:rPr>
              <a:t>Total_payload_mass_kg</a:t>
            </a:r>
            <a:r>
              <a:rPr lang="en-US" sz="24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C7042B8-D610-1A63-C492-60F87CF6243A}"/>
              </a:ext>
            </a:extLst>
          </p:cNvPr>
          <p:cNvPicPr>
            <a:picLocks noChangeAspect="1"/>
          </p:cNvPicPr>
          <p:nvPr/>
        </p:nvPicPr>
        <p:blipFill>
          <a:blip r:embed="rId3"/>
          <a:stretch>
            <a:fillRect/>
          </a:stretch>
        </p:blipFill>
        <p:spPr>
          <a:xfrm>
            <a:off x="2521180" y="3227405"/>
            <a:ext cx="2228850" cy="7048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780"/>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 SELECT AVG(PAYLOAD_MASS__KG_) as AVG_PAYLOAD_MASS_KG FROM SPACEXTABLE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 'F9 v1.1’</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Explanation: Calculates the average payload mass in kilograms for all launches that used the 'F9 v1.1' booster version. The AVG(PAYLOAD_MASS__KG_) function computes the average, and the result is labeled as AVG_PAYLOAD_MASS_KG..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6795451-6FDB-1A1E-D413-565927858D74}"/>
              </a:ext>
            </a:extLst>
          </p:cNvPr>
          <p:cNvPicPr>
            <a:picLocks noChangeAspect="1"/>
          </p:cNvPicPr>
          <p:nvPr/>
        </p:nvPicPr>
        <p:blipFill>
          <a:blip r:embed="rId3"/>
          <a:stretch>
            <a:fillRect/>
          </a:stretch>
        </p:blipFill>
        <p:spPr>
          <a:xfrm>
            <a:off x="2315557" y="2969883"/>
            <a:ext cx="1885950" cy="6000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1420"/>
            <a:ext cx="10515600" cy="26630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Interactive Visual Analytics</a:t>
            </a:r>
          </a:p>
          <a:p>
            <a:pPr lvl="1">
              <a:lnSpc>
                <a:spcPct val="100000"/>
              </a:lnSpc>
              <a:spcBef>
                <a:spcPts val="1400"/>
              </a:spcBef>
            </a:pPr>
            <a:r>
              <a:rPr lang="en-US" sz="1600" dirty="0">
                <a:solidFill>
                  <a:schemeClr val="accent3">
                    <a:lumMod val="25000"/>
                  </a:schemeClr>
                </a:solidFill>
                <a:latin typeface="Abadi" panose="020B0604020104020204" pitchFamily="34" charset="0"/>
              </a:rPr>
              <a:t>Using Folium Library in Python as Map Library to determine all launch sites on a map</a:t>
            </a:r>
          </a:p>
          <a:p>
            <a:pPr lvl="1">
              <a:lnSpc>
                <a:spcPct val="100000"/>
              </a:lnSpc>
              <a:spcBef>
                <a:spcPts val="1400"/>
              </a:spcBef>
            </a:pPr>
            <a:r>
              <a:rPr lang="en-US" sz="1600" dirty="0">
                <a:solidFill>
                  <a:schemeClr val="accent3">
                    <a:lumMod val="25000"/>
                  </a:schemeClr>
                </a:solidFill>
                <a:latin typeface="Abadi" panose="020B0604020104020204" pitchFamily="34" charset="0"/>
              </a:rPr>
              <a:t>Mark the success/failed launches for each site on the map</a:t>
            </a:r>
          </a:p>
          <a:p>
            <a:pPr lvl="1">
              <a:lnSpc>
                <a:spcPct val="100000"/>
              </a:lnSpc>
              <a:spcBef>
                <a:spcPts val="1400"/>
              </a:spcBef>
            </a:pPr>
            <a:r>
              <a:rPr lang="en-US" sz="1600" dirty="0">
                <a:solidFill>
                  <a:schemeClr val="accent3">
                    <a:lumMod val="25000"/>
                  </a:schemeClr>
                </a:solidFill>
                <a:latin typeface="Abadi" panose="020B0604020104020204" pitchFamily="34" charset="0"/>
              </a:rPr>
              <a:t>Calculate the distance between a launch site to its important proximities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C3B920CB-1D5F-06BE-420D-452AAADD1961}"/>
              </a:ext>
            </a:extLst>
          </p:cNvPr>
          <p:cNvSpPr txBox="1">
            <a:spLocks/>
          </p:cNvSpPr>
          <p:nvPr/>
        </p:nvSpPr>
        <p:spPr>
          <a:xfrm>
            <a:off x="838200" y="4086508"/>
            <a:ext cx="10515600" cy="20503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Determine the Training Label Dataset created from Data Wrangling to Standardize the data</a:t>
            </a:r>
          </a:p>
          <a:p>
            <a:pPr lvl="1">
              <a:lnSpc>
                <a:spcPct val="100000"/>
              </a:lnSpc>
              <a:spcBef>
                <a:spcPts val="1400"/>
              </a:spcBef>
            </a:pPr>
            <a:r>
              <a:rPr lang="en-US" sz="1600" dirty="0">
                <a:solidFill>
                  <a:schemeClr val="accent3">
                    <a:lumMod val="25000"/>
                  </a:schemeClr>
                </a:solidFill>
                <a:latin typeface="Abadi" panose="020B0604020104020204" pitchFamily="34" charset="0"/>
              </a:rPr>
              <a:t>Create a Column for the classes using for training data and test data</a:t>
            </a:r>
          </a:p>
          <a:p>
            <a:pPr lvl="1">
              <a:lnSpc>
                <a:spcPct val="100000"/>
              </a:lnSpc>
              <a:spcBef>
                <a:spcPts val="1400"/>
              </a:spcBef>
            </a:pPr>
            <a:r>
              <a:rPr lang="en-US" sz="1600" dirty="0">
                <a:solidFill>
                  <a:schemeClr val="accent3">
                    <a:lumMod val="25000"/>
                  </a:schemeClr>
                </a:solidFill>
                <a:latin typeface="Abadi" panose="020B0604020104020204" pitchFamily="34" charset="0"/>
              </a:rPr>
              <a:t>Find best Hyperparameter for SYM, Classification Tree and Logistic Regression</a:t>
            </a:r>
          </a:p>
        </p:txBody>
      </p:sp>
    </p:spTree>
    <p:extLst>
      <p:ext uri="{BB962C8B-B14F-4D97-AF65-F5344CB8AC3E}">
        <p14:creationId xmlns:p14="http://schemas.microsoft.com/office/powerpoint/2010/main" val="2203783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424" y="1505114"/>
            <a:ext cx="10612548"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Query: SELECT * FROM SPACEXTABLE ORDER BY Date </a:t>
            </a:r>
            <a:r>
              <a:rPr lang="en-US" sz="2800" dirty="0" err="1">
                <a:solidFill>
                  <a:schemeClr val="accent3">
                    <a:lumMod val="25000"/>
                  </a:schemeClr>
                </a:solidFill>
                <a:latin typeface="Abadi" panose="020B0604020104020204" pitchFamily="34" charset="0"/>
              </a:rPr>
              <a:t>asc</a:t>
            </a:r>
            <a:r>
              <a:rPr lang="en-US" sz="2800" dirty="0">
                <a:solidFill>
                  <a:schemeClr val="accent3">
                    <a:lumMod val="25000"/>
                  </a:schemeClr>
                </a:solidFill>
                <a:latin typeface="Abadi" panose="020B0604020104020204" pitchFamily="34" charset="0"/>
              </a:rPr>
              <a:t> limit 1</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800" dirty="0" err="1">
                <a:solidFill>
                  <a:schemeClr val="accent3">
                    <a:lumMod val="25000"/>
                  </a:schemeClr>
                </a:solidFill>
                <a:latin typeface="Abadi" panose="020B0604020104020204" pitchFamily="34" charset="0"/>
              </a:rPr>
              <a:t>Explanation:Retrieves</a:t>
            </a:r>
            <a:r>
              <a:rPr lang="en-US" sz="2800" dirty="0">
                <a:solidFill>
                  <a:schemeClr val="accent3">
                    <a:lumMod val="25000"/>
                  </a:schemeClr>
                </a:solidFill>
                <a:latin typeface="Abadi" panose="020B0604020104020204" pitchFamily="34" charset="0"/>
              </a:rPr>
              <a:t> the earliest launch record from SPACEXTABLE. The ORDER BY Date ASC clause sorts the records by date in ascending order, and LIMIT 1 ensures only the first (earliest) record is returned.</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C20A22A-0D15-3F16-1D58-5162A0B39522}"/>
              </a:ext>
            </a:extLst>
          </p:cNvPr>
          <p:cNvPicPr>
            <a:picLocks noChangeAspect="1"/>
          </p:cNvPicPr>
          <p:nvPr/>
        </p:nvPicPr>
        <p:blipFill>
          <a:blip r:embed="rId3"/>
          <a:stretch>
            <a:fillRect/>
          </a:stretch>
        </p:blipFill>
        <p:spPr>
          <a:xfrm>
            <a:off x="993350" y="3090862"/>
            <a:ext cx="9376135" cy="5510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424" y="1571101"/>
            <a:ext cx="10612548"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Query: SELECT * FROM SPACEXTABLE WHERE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 'Success (drone ship)' AND PAYLOAD_MASS__KG_ &gt;= 4000 AND PAYLOAD_MASS__KG_ &lt; 6000</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Explanation: </a:t>
            </a:r>
            <a:r>
              <a:rPr lang="en-US" sz="2400" dirty="0"/>
              <a:t>Retrieve all columns from SPACEXTABLE where the landing outcome was a successful drone ship landing and the payload mass is between 4000 and 5999 kilograms (inclusive of 4000 but exclusive of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37E4418-0524-4744-ECB6-912AB6183F42}"/>
              </a:ext>
            </a:extLst>
          </p:cNvPr>
          <p:cNvPicPr>
            <a:picLocks noChangeAspect="1"/>
          </p:cNvPicPr>
          <p:nvPr/>
        </p:nvPicPr>
        <p:blipFill>
          <a:blip r:embed="rId3"/>
          <a:stretch>
            <a:fillRect/>
          </a:stretch>
        </p:blipFill>
        <p:spPr>
          <a:xfrm>
            <a:off x="1995741" y="3294284"/>
            <a:ext cx="9193876" cy="11078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425" y="1470581"/>
            <a:ext cx="10440186" cy="44512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 SELECT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count(</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FROM SPACEXTABLE Group By </a:t>
            </a:r>
            <a:r>
              <a:rPr lang="en-US" sz="2000" dirty="0" err="1">
                <a:solidFill>
                  <a:schemeClr val="accent3">
                    <a:lumMod val="25000"/>
                  </a:schemeClr>
                </a:solidFill>
                <a:latin typeface="Abadi" panose="020B0604020104020204" pitchFamily="34" charset="0"/>
              </a:rPr>
              <a:t>Mission_Outcome</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Explanation: </a:t>
            </a:r>
            <a:r>
              <a:rPr lang="en-US" sz="2000" dirty="0"/>
              <a:t>Counts the number of occurrences of each mission outcome in SPACEXTABLE. The GROUP BY </a:t>
            </a:r>
            <a:r>
              <a:rPr lang="en-US" sz="2000" dirty="0" err="1"/>
              <a:t>Mission_Outcome</a:t>
            </a:r>
            <a:r>
              <a:rPr lang="en-US" sz="2000" dirty="0"/>
              <a:t> clause groups the records by the </a:t>
            </a:r>
            <a:r>
              <a:rPr lang="en-US" sz="2000" dirty="0" err="1"/>
              <a:t>Mission_Outcome</a:t>
            </a:r>
            <a:r>
              <a:rPr lang="en-US" sz="2000" dirty="0"/>
              <a:t> field, and the COUNT(</a:t>
            </a:r>
            <a:r>
              <a:rPr lang="en-US" sz="2000" dirty="0" err="1"/>
              <a:t>Mission_Outcome</a:t>
            </a:r>
            <a:r>
              <a:rPr lang="en-US" sz="2000" dirty="0"/>
              <a:t>) function provides the count for each group..</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BAC2885-E86C-5B4F-1FBA-A2C7985EF253}"/>
              </a:ext>
            </a:extLst>
          </p:cNvPr>
          <p:cNvPicPr>
            <a:picLocks noChangeAspect="1"/>
          </p:cNvPicPr>
          <p:nvPr/>
        </p:nvPicPr>
        <p:blipFill>
          <a:blip r:embed="rId3"/>
          <a:stretch>
            <a:fillRect/>
          </a:stretch>
        </p:blipFill>
        <p:spPr>
          <a:xfrm>
            <a:off x="2243146" y="2806929"/>
            <a:ext cx="3790950" cy="13525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852" y="1580528"/>
            <a:ext cx="1060312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Query: SELECT * FROM (SELECT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max(PAYLOAD_MASS__KG_) FROM SPACEXTABLE)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Explanation: Retrieve all columns from the result of a subquery that finds the maximum payload mass for each booster version in SPACEXTABLE. The MAX(PAYLOAD_MASS__KG_) function identifies the highest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27728FC-006F-EDDB-B37E-B6BFC083038C}"/>
              </a:ext>
            </a:extLst>
          </p:cNvPr>
          <p:cNvPicPr>
            <a:picLocks noChangeAspect="1"/>
          </p:cNvPicPr>
          <p:nvPr/>
        </p:nvPicPr>
        <p:blipFill>
          <a:blip r:embed="rId3"/>
          <a:stretch>
            <a:fillRect/>
          </a:stretch>
        </p:blipFill>
        <p:spPr>
          <a:xfrm>
            <a:off x="2568754" y="3162300"/>
            <a:ext cx="3057525" cy="5334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1673"/>
            <a:ext cx="10687961" cy="4865537"/>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 SELECT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 6,2) as Month, * FROM SPACEXTABLE WHERE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 0,5) = '2015'</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Explanation: Retrieve  all columns from SPACEXTABLE along with the month extracted from the Date column for records from the year 2015. The SUBSTR(Date, 6, 2) function extracts the month part of the date, and SUBSTR(Date, 1, 4) = '2015' filters the results to include only those from the year 2015</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AF751B0-2F5D-9A6E-CC9C-E15C209500DC}"/>
              </a:ext>
            </a:extLst>
          </p:cNvPr>
          <p:cNvPicPr>
            <a:picLocks noChangeAspect="1"/>
          </p:cNvPicPr>
          <p:nvPr/>
        </p:nvPicPr>
        <p:blipFill>
          <a:blip r:embed="rId3"/>
          <a:stretch>
            <a:fillRect/>
          </a:stretch>
        </p:blipFill>
        <p:spPr>
          <a:xfrm>
            <a:off x="1865254" y="3092115"/>
            <a:ext cx="7687239" cy="19983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779"/>
            <a:ext cx="10608142" cy="498343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Query: SELECT * FROM (SELECT * FROM SPACEXTABLE WHERE DATE(date) BETWEEN '2010-06-04' AND '2017-03-20') GROUP BY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ORDER BY date DESC</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Explanation: Retrieve all records from SPACEXTABLE where the date falls between June 4, 2010, and March 20, 2017. It then groups the results by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and sorts the grouped results by date in descending order.</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2D5B912-EC76-EB6C-A5E8-B97850EDC192}"/>
              </a:ext>
            </a:extLst>
          </p:cNvPr>
          <p:cNvPicPr>
            <a:picLocks noChangeAspect="1"/>
          </p:cNvPicPr>
          <p:nvPr/>
        </p:nvPicPr>
        <p:blipFill>
          <a:blip r:embed="rId3"/>
          <a:stretch>
            <a:fillRect/>
          </a:stretch>
        </p:blipFill>
        <p:spPr>
          <a:xfrm>
            <a:off x="1954568" y="3590985"/>
            <a:ext cx="8239027" cy="15647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5686"/>
            <a:ext cx="10589288" cy="51125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Explore the generated folium map and make a proper screenshot to include all launch sites’ location markers on a global map</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only location for SpaceX Launch exist in West Coast located in State of California  and for the East Code is </a:t>
            </a:r>
            <a:r>
              <a:rPr lang="en-US" sz="2200" dirty="0" err="1">
                <a:solidFill>
                  <a:schemeClr val="accent3">
                    <a:lumMod val="25000"/>
                  </a:schemeClr>
                </a:solidFill>
                <a:latin typeface="Abadi"/>
              </a:rPr>
              <a:t>onMiami</a:t>
            </a:r>
            <a:r>
              <a:rPr lang="en-US" sz="2200" dirty="0">
                <a:solidFill>
                  <a:schemeClr val="accent3">
                    <a:lumMod val="25000"/>
                  </a:schemeClr>
                </a:solidFill>
                <a:latin typeface="Abadi"/>
              </a:rPr>
              <a:t> State </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Launching Area for SpaceX</a:t>
            </a:r>
          </a:p>
        </p:txBody>
      </p:sp>
      <p:pic>
        <p:nvPicPr>
          <p:cNvPr id="6" name="Picture 5">
            <a:extLst>
              <a:ext uri="{FF2B5EF4-FFF2-40B4-BE49-F238E27FC236}">
                <a16:creationId xmlns:a16="http://schemas.microsoft.com/office/drawing/2014/main" id="{9EBACDD7-A976-D644-9D51-9AC4562DE02E}"/>
              </a:ext>
            </a:extLst>
          </p:cNvPr>
          <p:cNvPicPr>
            <a:picLocks noChangeAspect="1"/>
          </p:cNvPicPr>
          <p:nvPr/>
        </p:nvPicPr>
        <p:blipFill>
          <a:blip r:embed="rId3"/>
          <a:stretch>
            <a:fillRect/>
          </a:stretch>
        </p:blipFill>
        <p:spPr>
          <a:xfrm>
            <a:off x="2300140" y="2331161"/>
            <a:ext cx="6975835" cy="30278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6832"/>
            <a:ext cx="10410180" cy="51125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As per example in which located in Falcon 9 launchpad only 7 launch is success and other color is failed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Differentiation in Assessing Launch Outcomes</a:t>
            </a:r>
          </a:p>
        </p:txBody>
      </p:sp>
      <p:pic>
        <p:nvPicPr>
          <p:cNvPr id="4" name="Picture 3">
            <a:extLst>
              <a:ext uri="{FF2B5EF4-FFF2-40B4-BE49-F238E27FC236}">
                <a16:creationId xmlns:a16="http://schemas.microsoft.com/office/drawing/2014/main" id="{9F094B95-9D2D-0EA8-81ED-73EF9A064260}"/>
              </a:ext>
            </a:extLst>
          </p:cNvPr>
          <p:cNvPicPr>
            <a:picLocks noChangeAspect="1"/>
          </p:cNvPicPr>
          <p:nvPr/>
        </p:nvPicPr>
        <p:blipFill>
          <a:blip r:embed="rId4"/>
          <a:stretch>
            <a:fillRect/>
          </a:stretch>
        </p:blipFill>
        <p:spPr>
          <a:xfrm>
            <a:off x="3153819" y="2368909"/>
            <a:ext cx="5160623" cy="309709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04594"/>
            <a:ext cx="10687962" cy="5326144"/>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Distance calculated from a launch site to city of Melbourne is 54.20 KM while the distance from site to road is 0.60 KM, to coast line 0.86KM, and to the railroad is 1.56 KM</a:t>
            </a:r>
          </a:p>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Locating and Calculate distance between a launch site and its proximities</a:t>
            </a:r>
          </a:p>
        </p:txBody>
      </p:sp>
      <p:pic>
        <p:nvPicPr>
          <p:cNvPr id="6" name="Picture 5">
            <a:extLst>
              <a:ext uri="{FF2B5EF4-FFF2-40B4-BE49-F238E27FC236}">
                <a16:creationId xmlns:a16="http://schemas.microsoft.com/office/drawing/2014/main" id="{523D3422-38AD-7263-BD57-209BC8A43AFC}"/>
              </a:ext>
            </a:extLst>
          </p:cNvPr>
          <p:cNvPicPr>
            <a:picLocks noChangeAspect="1"/>
          </p:cNvPicPr>
          <p:nvPr/>
        </p:nvPicPr>
        <p:blipFill>
          <a:blip r:embed="rId3"/>
          <a:stretch>
            <a:fillRect/>
          </a:stretch>
        </p:blipFill>
        <p:spPr>
          <a:xfrm>
            <a:off x="6779707" y="2527293"/>
            <a:ext cx="3702900" cy="2822418"/>
          </a:xfrm>
          <a:prstGeom prst="rect">
            <a:avLst/>
          </a:prstGeom>
        </p:spPr>
      </p:pic>
      <p:pic>
        <p:nvPicPr>
          <p:cNvPr id="9" name="Picture 8">
            <a:extLst>
              <a:ext uri="{FF2B5EF4-FFF2-40B4-BE49-F238E27FC236}">
                <a16:creationId xmlns:a16="http://schemas.microsoft.com/office/drawing/2014/main" id="{3D0C1384-60CA-ECEF-05FD-B927E62934D3}"/>
              </a:ext>
            </a:extLst>
          </p:cNvPr>
          <p:cNvPicPr>
            <a:picLocks noChangeAspect="1"/>
          </p:cNvPicPr>
          <p:nvPr/>
        </p:nvPicPr>
        <p:blipFill>
          <a:blip r:embed="rId4"/>
          <a:stretch>
            <a:fillRect/>
          </a:stretch>
        </p:blipFill>
        <p:spPr>
          <a:xfrm>
            <a:off x="816382" y="2691807"/>
            <a:ext cx="4987960" cy="275171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41880" y="1658212"/>
            <a:ext cx="10616302" cy="4110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800" dirty="0">
                <a:solidFill>
                  <a:schemeClr val="accent3">
                    <a:lumMod val="25000"/>
                  </a:schemeClr>
                </a:solidFill>
                <a:latin typeface="Abadi" panose="020B0604020104020204" pitchFamily="34" charset="0"/>
              </a:rPr>
              <a:t>To predict if the first stage will land given the data from the preceding labs.</a:t>
            </a:r>
          </a:p>
          <a:p>
            <a:pPr>
              <a:spcBef>
                <a:spcPts val="1400"/>
              </a:spcBef>
            </a:pPr>
            <a:r>
              <a:rPr lang="en-US" sz="1800" dirty="0">
                <a:solidFill>
                  <a:schemeClr val="accent3">
                    <a:lumMod val="25000"/>
                  </a:schemeClr>
                </a:solidFill>
                <a:latin typeface="Abadi" panose="020B0604020104020204" pitchFamily="34" charset="0"/>
              </a:rPr>
              <a:t>Determine the best method for Machine Learning use in predicting the outcome of Space X rockets</a:t>
            </a:r>
          </a:p>
        </p:txBody>
      </p:sp>
    </p:spTree>
    <p:extLst>
      <p:ext uri="{BB962C8B-B14F-4D97-AF65-F5344CB8AC3E}">
        <p14:creationId xmlns:p14="http://schemas.microsoft.com/office/powerpoint/2010/main" val="2560061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6832"/>
            <a:ext cx="10687962" cy="57723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Highest ratio of success in these Pie chart is CCAFS SLC where the lowest is</a:t>
            </a:r>
          </a:p>
          <a:p>
            <a:pPr marL="0" indent="0">
              <a:lnSpc>
                <a:spcPct val="100000"/>
              </a:lnSpc>
              <a:spcBef>
                <a:spcPts val="1400"/>
              </a:spcBef>
              <a:buNone/>
            </a:pPr>
            <a:r>
              <a:rPr lang="en-US" sz="2200" dirty="0">
                <a:solidFill>
                  <a:schemeClr val="accent3">
                    <a:lumMod val="25000"/>
                  </a:schemeClr>
                </a:solidFill>
                <a:latin typeface="Abadi"/>
              </a:rPr>
              <a:t>KSC LC -39A</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Site Success Rate </a:t>
            </a:r>
          </a:p>
        </p:txBody>
      </p:sp>
      <p:pic>
        <p:nvPicPr>
          <p:cNvPr id="4" name="Picture 3">
            <a:extLst>
              <a:ext uri="{FF2B5EF4-FFF2-40B4-BE49-F238E27FC236}">
                <a16:creationId xmlns:a16="http://schemas.microsoft.com/office/drawing/2014/main" id="{E764064D-FBED-8C6C-0A6A-8924F9D846FE}"/>
              </a:ext>
            </a:extLst>
          </p:cNvPr>
          <p:cNvPicPr>
            <a:picLocks noChangeAspect="1"/>
          </p:cNvPicPr>
          <p:nvPr/>
        </p:nvPicPr>
        <p:blipFill>
          <a:blip r:embed="rId3"/>
          <a:stretch>
            <a:fillRect/>
          </a:stretch>
        </p:blipFill>
        <p:spPr>
          <a:xfrm>
            <a:off x="857838" y="2099683"/>
            <a:ext cx="3820927" cy="1568871"/>
          </a:xfrm>
          <a:prstGeom prst="rect">
            <a:avLst/>
          </a:prstGeom>
        </p:spPr>
      </p:pic>
      <p:pic>
        <p:nvPicPr>
          <p:cNvPr id="7" name="Picture 6">
            <a:extLst>
              <a:ext uri="{FF2B5EF4-FFF2-40B4-BE49-F238E27FC236}">
                <a16:creationId xmlns:a16="http://schemas.microsoft.com/office/drawing/2014/main" id="{9396BF31-03EF-49CF-9FA0-8CA728734A9B}"/>
              </a:ext>
            </a:extLst>
          </p:cNvPr>
          <p:cNvPicPr>
            <a:picLocks noChangeAspect="1"/>
          </p:cNvPicPr>
          <p:nvPr/>
        </p:nvPicPr>
        <p:blipFill>
          <a:blip r:embed="rId4"/>
          <a:stretch>
            <a:fillRect/>
          </a:stretch>
        </p:blipFill>
        <p:spPr>
          <a:xfrm>
            <a:off x="4811968" y="1976076"/>
            <a:ext cx="3902804" cy="1692478"/>
          </a:xfrm>
          <a:prstGeom prst="rect">
            <a:avLst/>
          </a:prstGeom>
        </p:spPr>
      </p:pic>
      <p:pic>
        <p:nvPicPr>
          <p:cNvPr id="10" name="Picture 9">
            <a:extLst>
              <a:ext uri="{FF2B5EF4-FFF2-40B4-BE49-F238E27FC236}">
                <a16:creationId xmlns:a16="http://schemas.microsoft.com/office/drawing/2014/main" id="{33DD5BEA-0A80-8BFB-89C0-003A02629744}"/>
              </a:ext>
            </a:extLst>
          </p:cNvPr>
          <p:cNvPicPr>
            <a:picLocks noChangeAspect="1"/>
          </p:cNvPicPr>
          <p:nvPr/>
        </p:nvPicPr>
        <p:blipFill>
          <a:blip r:embed="rId5"/>
          <a:stretch>
            <a:fillRect/>
          </a:stretch>
        </p:blipFill>
        <p:spPr>
          <a:xfrm>
            <a:off x="826715" y="3811666"/>
            <a:ext cx="3820927" cy="1604913"/>
          </a:xfrm>
          <a:prstGeom prst="rect">
            <a:avLst/>
          </a:prstGeom>
        </p:spPr>
      </p:pic>
      <p:pic>
        <p:nvPicPr>
          <p:cNvPr id="12" name="Picture 11">
            <a:extLst>
              <a:ext uri="{FF2B5EF4-FFF2-40B4-BE49-F238E27FC236}">
                <a16:creationId xmlns:a16="http://schemas.microsoft.com/office/drawing/2014/main" id="{256DD62D-3ADF-8E71-BDF8-0072CF0B6470}"/>
              </a:ext>
            </a:extLst>
          </p:cNvPr>
          <p:cNvPicPr>
            <a:picLocks noChangeAspect="1"/>
          </p:cNvPicPr>
          <p:nvPr/>
        </p:nvPicPr>
        <p:blipFill>
          <a:blip r:embed="rId6"/>
          <a:stretch>
            <a:fillRect/>
          </a:stretch>
        </p:blipFill>
        <p:spPr>
          <a:xfrm>
            <a:off x="4991184" y="3971215"/>
            <a:ext cx="3723588" cy="1568984"/>
          </a:xfrm>
          <a:prstGeom prst="rect">
            <a:avLst/>
          </a:prstGeom>
        </p:spPr>
      </p:pic>
      <p:pic>
        <p:nvPicPr>
          <p:cNvPr id="14" name="Picture 13">
            <a:extLst>
              <a:ext uri="{FF2B5EF4-FFF2-40B4-BE49-F238E27FC236}">
                <a16:creationId xmlns:a16="http://schemas.microsoft.com/office/drawing/2014/main" id="{51F170B5-F67F-EF0F-EFAD-74D074B30C9E}"/>
              </a:ext>
            </a:extLst>
          </p:cNvPr>
          <p:cNvPicPr>
            <a:picLocks noChangeAspect="1"/>
          </p:cNvPicPr>
          <p:nvPr/>
        </p:nvPicPr>
        <p:blipFill>
          <a:blip r:embed="rId7"/>
          <a:stretch>
            <a:fillRect/>
          </a:stretch>
        </p:blipFill>
        <p:spPr>
          <a:xfrm>
            <a:off x="8821454" y="2918667"/>
            <a:ext cx="3082796" cy="12855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5499"/>
            <a:ext cx="10551583"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Success Rate of this site is 42.9% or has 3 success launch and then has the failed count of 4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in Pie Chart</a:t>
            </a:r>
          </a:p>
        </p:txBody>
      </p:sp>
      <p:pic>
        <p:nvPicPr>
          <p:cNvPr id="4" name="Picture 3">
            <a:extLst>
              <a:ext uri="{FF2B5EF4-FFF2-40B4-BE49-F238E27FC236}">
                <a16:creationId xmlns:a16="http://schemas.microsoft.com/office/drawing/2014/main" id="{D554E58A-4092-9EE3-304F-654B11370E00}"/>
              </a:ext>
            </a:extLst>
          </p:cNvPr>
          <p:cNvPicPr>
            <a:picLocks noChangeAspect="1"/>
          </p:cNvPicPr>
          <p:nvPr/>
        </p:nvPicPr>
        <p:blipFill>
          <a:blip r:embed="rId3"/>
          <a:stretch>
            <a:fillRect/>
          </a:stretch>
        </p:blipFill>
        <p:spPr>
          <a:xfrm>
            <a:off x="2705493" y="2092475"/>
            <a:ext cx="6363093" cy="26730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6832"/>
            <a:ext cx="10414662" cy="520677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dirty="0"/>
              <a:t>As we can see in the scatter plot CCAFS LC-40</a:t>
            </a:r>
            <a:r>
              <a:rPr lang="en-US" sz="1600" dirty="0"/>
              <a:t> (Blue): Consistent presence across the entire payload range, </a:t>
            </a:r>
            <a:r>
              <a:rPr lang="en-US" sz="1600" b="1" dirty="0"/>
              <a:t>VAFB SLC-4E</a:t>
            </a:r>
            <a:r>
              <a:rPr lang="en-US" sz="1600" dirty="0"/>
              <a:t> (Red): Appears mostly in lower payload ranges (up to about 3,500 Kg), with a couple of points near the highest payload range (around 10,000 Kg). </a:t>
            </a:r>
            <a:r>
              <a:rPr lang="en-US" sz="1600" b="1" dirty="0"/>
              <a:t>KSC LC-39A</a:t>
            </a:r>
            <a:r>
              <a:rPr lang="en-US" sz="1600" dirty="0"/>
              <a:t> (Green): Appears across a broad range of payloads, mostly in Class 1.</a:t>
            </a:r>
            <a:r>
              <a:rPr lang="en-US" sz="1600" b="1" dirty="0"/>
              <a:t> CCAFS SLC-40</a:t>
            </a:r>
            <a:r>
              <a:rPr lang="en-US" sz="1600" dirty="0"/>
              <a:t> (Purple): Similar to CCAFS LC-40, present across the payload range.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Range</a:t>
            </a:r>
          </a:p>
        </p:txBody>
      </p:sp>
      <p:pic>
        <p:nvPicPr>
          <p:cNvPr id="4" name="Picture 3">
            <a:extLst>
              <a:ext uri="{FF2B5EF4-FFF2-40B4-BE49-F238E27FC236}">
                <a16:creationId xmlns:a16="http://schemas.microsoft.com/office/drawing/2014/main" id="{CC92DD17-B37C-B1DC-91FF-BD8F1C49FEF7}"/>
              </a:ext>
            </a:extLst>
          </p:cNvPr>
          <p:cNvPicPr>
            <a:picLocks noChangeAspect="1"/>
          </p:cNvPicPr>
          <p:nvPr/>
        </p:nvPicPr>
        <p:blipFill>
          <a:blip r:embed="rId3"/>
          <a:stretch>
            <a:fillRect/>
          </a:stretch>
        </p:blipFill>
        <p:spPr>
          <a:xfrm>
            <a:off x="2243580" y="2346308"/>
            <a:ext cx="7004115" cy="313808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5"/>
            <a:ext cx="10515600" cy="519810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Visualize the built model accuracy for all built classification models, in a bar chart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model Logistic Regression, Decision Tree and KNN are the same value with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0.8333333333333334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D78C278-6BA3-7623-0C65-0A0305E7A582}"/>
              </a:ext>
            </a:extLst>
          </p:cNvPr>
          <p:cNvPicPr>
            <a:picLocks noChangeAspect="1"/>
          </p:cNvPicPr>
          <p:nvPr/>
        </p:nvPicPr>
        <p:blipFill>
          <a:blip r:embed="rId3"/>
          <a:stretch>
            <a:fillRect/>
          </a:stretch>
        </p:blipFill>
        <p:spPr>
          <a:xfrm>
            <a:off x="3270785" y="2175499"/>
            <a:ext cx="4185817" cy="31592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54084"/>
            <a:ext cx="10687961" cy="486526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confusion matrix of the best performing model with an explanation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2F16B9C-8829-B55E-23D5-D0ABA8C337AE}"/>
              </a:ext>
            </a:extLst>
          </p:cNvPr>
          <p:cNvPicPr>
            <a:picLocks noChangeAspect="1"/>
          </p:cNvPicPr>
          <p:nvPr/>
        </p:nvPicPr>
        <p:blipFill>
          <a:blip r:embed="rId3"/>
          <a:stretch>
            <a:fillRect/>
          </a:stretch>
        </p:blipFill>
        <p:spPr>
          <a:xfrm>
            <a:off x="3906869" y="2033581"/>
            <a:ext cx="3229221" cy="27908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45426" y="1417794"/>
            <a:ext cx="4923778" cy="4351338"/>
          </a:xfrm>
          <a:prstGeom prst="rect">
            <a:avLst/>
          </a:prstGeom>
        </p:spPr>
        <p:txBody>
          <a:bodyPr>
            <a:normAutofit/>
          </a:bodyPr>
          <a:lstStyle/>
          <a:p>
            <a:pPr marL="0" indent="0">
              <a:buNone/>
            </a:pPr>
            <a:r>
              <a:rPr lang="en-US" sz="1600" b="1" dirty="0">
                <a:latin typeface="Abadi" panose="020B0604020104020204" pitchFamily="34" charset="0"/>
              </a:rPr>
              <a:t>Overview of Models Tested</a:t>
            </a:r>
            <a:r>
              <a:rPr lang="en-US" sz="1600" dirty="0">
                <a:latin typeface="Abadi" panose="020B0604020104020204" pitchFamily="34" charset="0"/>
              </a:rPr>
              <a:t>:</a:t>
            </a:r>
          </a:p>
          <a:p>
            <a:pPr lvl="1"/>
            <a:r>
              <a:rPr lang="en-US" sz="1600" dirty="0">
                <a:latin typeface="Abadi" panose="020B0604020104020204" pitchFamily="34" charset="0"/>
              </a:rPr>
              <a:t>Logistic Regression</a:t>
            </a:r>
          </a:p>
          <a:p>
            <a:pPr lvl="1"/>
            <a:r>
              <a:rPr lang="en-US" sz="1600" dirty="0">
                <a:latin typeface="Abadi" panose="020B0604020104020204" pitchFamily="34" charset="0"/>
              </a:rPr>
              <a:t>Support Vector Machine (SVM)</a:t>
            </a:r>
          </a:p>
          <a:p>
            <a:pPr lvl="1"/>
            <a:r>
              <a:rPr lang="en-US" sz="1600" dirty="0">
                <a:latin typeface="Abadi" panose="020B0604020104020204" pitchFamily="34" charset="0"/>
              </a:rPr>
              <a:t>Decision Tree</a:t>
            </a:r>
          </a:p>
          <a:p>
            <a:pPr lvl="1"/>
            <a:r>
              <a:rPr lang="en-US" sz="1600" dirty="0">
                <a:latin typeface="Abadi" panose="020B0604020104020204" pitchFamily="34" charset="0"/>
              </a:rPr>
              <a:t>K-Nearest Neighbors (KNN)</a:t>
            </a:r>
          </a:p>
          <a:p>
            <a:pPr marL="0" indent="0">
              <a:buNone/>
            </a:pPr>
            <a:r>
              <a:rPr lang="en-US" sz="1600" b="1" dirty="0">
                <a:latin typeface="Abadi" panose="020B0604020104020204" pitchFamily="34" charset="0"/>
              </a:rPr>
              <a:t>Performance Summary</a:t>
            </a:r>
            <a:r>
              <a:rPr lang="en-US" sz="1600" dirty="0">
                <a:latin typeface="Abadi" panose="020B0604020104020204" pitchFamily="34" charset="0"/>
              </a:rPr>
              <a:t>:</a:t>
            </a:r>
          </a:p>
          <a:p>
            <a:pPr lvl="1"/>
            <a:r>
              <a:rPr lang="en-US" sz="1600" dirty="0">
                <a:latin typeface="Abadi" panose="020B0604020104020204" pitchFamily="34" charset="0"/>
              </a:rPr>
              <a:t>Logistic Regression: Accuracy = 0.8333</a:t>
            </a:r>
          </a:p>
          <a:p>
            <a:pPr lvl="1"/>
            <a:r>
              <a:rPr lang="en-US" sz="1600" dirty="0">
                <a:latin typeface="Abadi" panose="020B0604020104020204" pitchFamily="34" charset="0"/>
              </a:rPr>
              <a:t>SVM: Accuracy = 0.8333</a:t>
            </a:r>
          </a:p>
          <a:p>
            <a:pPr lvl="1"/>
            <a:r>
              <a:rPr lang="en-US" sz="1600" dirty="0">
                <a:latin typeface="Abadi" panose="020B0604020104020204" pitchFamily="34" charset="0"/>
              </a:rPr>
              <a:t>Decision Tree: Accuracy = 0.7222</a:t>
            </a:r>
          </a:p>
          <a:p>
            <a:pPr lvl="1"/>
            <a:r>
              <a:rPr lang="en-US" sz="1600" dirty="0">
                <a:latin typeface="Abadi" panose="020B0604020104020204" pitchFamily="34" charset="0"/>
              </a:rPr>
              <a:t>KNN: Accuracy = 0.8333</a:t>
            </a:r>
          </a:p>
          <a:p>
            <a:pPr marL="0" indent="0">
              <a:buNone/>
            </a:pPr>
            <a:r>
              <a:rPr lang="en-US" sz="1600" b="1" dirty="0">
                <a:latin typeface="Abadi" panose="020B0604020104020204" pitchFamily="34" charset="0"/>
              </a:rPr>
              <a:t>Best Performing Model:</a:t>
            </a:r>
            <a:r>
              <a:rPr lang="en-US" sz="1600" dirty="0">
                <a:latin typeface="Abadi" panose="020B0604020104020204" pitchFamily="34" charset="0"/>
              </a:rPr>
              <a:t>:</a:t>
            </a:r>
          </a:p>
          <a:p>
            <a:pPr lvl="1"/>
            <a:r>
              <a:rPr lang="en-US" sz="1600" dirty="0">
                <a:latin typeface="Abadi" panose="020B0604020104020204" pitchFamily="34" charset="0"/>
              </a:rPr>
              <a:t>Model: Logistic Regression</a:t>
            </a:r>
          </a:p>
          <a:p>
            <a:pPr lvl="1"/>
            <a:r>
              <a:rPr lang="en-US" sz="1600" dirty="0">
                <a:latin typeface="Abadi" panose="020B0604020104020204" pitchFamily="34" charset="0"/>
              </a:rPr>
              <a:t>Accuracy: 0.8333</a:t>
            </a:r>
          </a:p>
          <a:p>
            <a:pPr marL="457200" lvl="1" indent="0">
              <a:buNone/>
            </a:pPr>
            <a:endParaRPr lang="en-US" sz="1600" dirty="0">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770664B0-D831-B284-9841-E1658B699993}"/>
              </a:ext>
            </a:extLst>
          </p:cNvPr>
          <p:cNvSpPr txBox="1">
            <a:spLocks/>
          </p:cNvSpPr>
          <p:nvPr/>
        </p:nvSpPr>
        <p:spPr>
          <a:xfrm>
            <a:off x="6096000" y="1417794"/>
            <a:ext cx="492377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Abadi" panose="020B0604020104020204" pitchFamily="34" charset="0"/>
              </a:rPr>
              <a:t>Key Findings</a:t>
            </a:r>
            <a:r>
              <a:rPr lang="en-US" sz="1600" dirty="0">
                <a:latin typeface="Abadi" panose="020B0604020104020204" pitchFamily="34" charset="0"/>
              </a:rPr>
              <a:t>:</a:t>
            </a:r>
          </a:p>
          <a:p>
            <a:pPr lvl="1"/>
            <a:r>
              <a:rPr lang="en-US" sz="1600" dirty="0">
                <a:latin typeface="Abadi" panose="020B0604020104020204" pitchFamily="34" charset="0"/>
              </a:rPr>
              <a:t>Logistic Regression, SVM, and KNN all achieved the same highest accuracy of 0.8333, indicating strong performance.</a:t>
            </a:r>
          </a:p>
          <a:p>
            <a:pPr lvl="1"/>
            <a:r>
              <a:rPr lang="en-US" sz="1600" dirty="0">
                <a:latin typeface="Abadi" panose="020B0604020104020204" pitchFamily="34" charset="0"/>
              </a:rPr>
              <a:t>The Decision Tree model performed slightly lower with an accuracy of 0.7222</a:t>
            </a:r>
          </a:p>
          <a:p>
            <a:pPr marL="0" indent="0">
              <a:buFont typeface="Arial" panose="020B0604020202020204" pitchFamily="34" charset="0"/>
              <a:buNone/>
            </a:pPr>
            <a:r>
              <a:rPr lang="en-US" sz="1600" b="1" dirty="0">
                <a:latin typeface="Abadi" panose="020B0604020104020204" pitchFamily="34" charset="0"/>
              </a:rPr>
              <a:t>Implications</a:t>
            </a:r>
            <a:r>
              <a:rPr lang="en-US" sz="1600" dirty="0">
                <a:latin typeface="Abadi" panose="020B0604020104020204" pitchFamily="34" charset="0"/>
              </a:rPr>
              <a:t>:</a:t>
            </a:r>
          </a:p>
          <a:p>
            <a:pPr lvl="1"/>
            <a:r>
              <a:rPr lang="en-US" sz="1600" dirty="0">
                <a:latin typeface="Abadi" panose="020B0604020104020204" pitchFamily="34" charset="0"/>
              </a:rPr>
              <a:t>Logistic Regression, with its high accuracy, is recommended for predicting Falcon 9 first stage landing success</a:t>
            </a:r>
          </a:p>
          <a:p>
            <a:pPr lvl="1"/>
            <a:r>
              <a:rPr lang="en-US" sz="1600" dirty="0">
                <a:latin typeface="Abadi" panose="020B0604020104020204" pitchFamily="34" charset="0"/>
              </a:rPr>
              <a:t>Additional considerations may include model complexity, interpretability, and computational efficiency when selecting the final model.</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6717"/>
            <a:ext cx="6045568" cy="4850494"/>
          </a:xfrm>
          <a:prstGeom prst="rect">
            <a:avLst/>
          </a:prstGeom>
        </p:spPr>
        <p:txBody>
          <a:bodyPr>
            <a:normAutofit fontScale="92500" lnSpcReduction="10000"/>
          </a:bodyPr>
          <a:lstStyle/>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Python Code Libraries:</a:t>
            </a:r>
          </a:p>
          <a:p>
            <a:pPr>
              <a:lnSpc>
                <a:spcPct val="100000"/>
              </a:lnSpc>
              <a:spcBef>
                <a:spcPts val="600"/>
              </a:spcBef>
            </a:pPr>
            <a:r>
              <a:rPr lang="en-US" sz="2200" dirty="0">
                <a:solidFill>
                  <a:schemeClr val="accent3">
                    <a:lumMod val="25000"/>
                  </a:schemeClr>
                </a:solidFill>
                <a:latin typeface="Abadi" panose="020B0604020104020204" pitchFamily="34" charset="0"/>
              </a:rPr>
              <a:t>import pandas as pd</a:t>
            </a:r>
          </a:p>
          <a:p>
            <a:pPr>
              <a:lnSpc>
                <a:spcPct val="100000"/>
              </a:lnSpc>
              <a:spcBef>
                <a:spcPts val="600"/>
              </a:spcBef>
            </a:pPr>
            <a:r>
              <a:rPr lang="en-US" sz="2200" dirty="0">
                <a:solidFill>
                  <a:schemeClr val="accent3">
                    <a:lumMod val="25000"/>
                  </a:schemeClr>
                </a:solidFill>
                <a:latin typeface="Abadi" panose="020B0604020104020204" pitchFamily="34" charset="0"/>
              </a:rPr>
              <a:t>import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as np</a:t>
            </a:r>
          </a:p>
          <a:p>
            <a:pPr>
              <a:lnSpc>
                <a:spcPct val="100000"/>
              </a:lnSpc>
              <a:spcBef>
                <a:spcPts val="600"/>
              </a:spcBef>
            </a:pPr>
            <a:r>
              <a:rPr lang="en-US" sz="2200" dirty="0">
                <a:solidFill>
                  <a:schemeClr val="accent3">
                    <a:lumMod val="25000"/>
                  </a:schemeClr>
                </a:solidFill>
                <a:latin typeface="Abadi" panose="020B0604020104020204" pitchFamily="34" charset="0"/>
              </a:rPr>
              <a:t>import </a:t>
            </a:r>
            <a:r>
              <a:rPr lang="en-US" sz="2200" dirty="0" err="1">
                <a:solidFill>
                  <a:schemeClr val="accent3">
                    <a:lumMod val="25000"/>
                  </a:schemeClr>
                </a:solidFill>
                <a:latin typeface="Abadi" panose="020B0604020104020204" pitchFamily="34" charset="0"/>
              </a:rPr>
              <a:t>matplotlib.pyplot</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plt</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import seaborn as </a:t>
            </a:r>
            <a:r>
              <a:rPr lang="en-US" sz="2200" dirty="0" err="1">
                <a:solidFill>
                  <a:schemeClr val="accent3">
                    <a:lumMod val="25000"/>
                  </a:schemeClr>
                </a:solidFill>
                <a:latin typeface="Abadi" panose="020B0604020104020204" pitchFamily="34" charset="0"/>
              </a:rPr>
              <a:t>sns</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import preprocessing</a:t>
            </a: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sklearn.model_selection</a:t>
            </a:r>
            <a:r>
              <a:rPr lang="en-US" sz="2200" dirty="0">
                <a:solidFill>
                  <a:schemeClr val="accent3">
                    <a:lumMod val="25000"/>
                  </a:schemeClr>
                </a:solidFill>
                <a:latin typeface="Abadi" panose="020B0604020104020204" pitchFamily="34" charset="0"/>
              </a:rPr>
              <a:t> import </a:t>
            </a:r>
            <a:r>
              <a:rPr lang="en-US" sz="2200" dirty="0" err="1">
                <a:solidFill>
                  <a:schemeClr val="accent3">
                    <a:lumMod val="25000"/>
                  </a:schemeClr>
                </a:solidFill>
                <a:latin typeface="Abadi" panose="020B0604020104020204" pitchFamily="34" charset="0"/>
              </a:rPr>
              <a:t>train_test_split</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sklearn.model_selection</a:t>
            </a:r>
            <a:r>
              <a:rPr lang="en-US" sz="2200" dirty="0">
                <a:solidFill>
                  <a:schemeClr val="accent3">
                    <a:lumMod val="25000"/>
                  </a:schemeClr>
                </a:solidFill>
                <a:latin typeface="Abadi" panose="020B0604020104020204" pitchFamily="34" charset="0"/>
              </a:rPr>
              <a:t> import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sklearn.linear_model</a:t>
            </a:r>
            <a:r>
              <a:rPr lang="en-US" sz="2200" dirty="0">
                <a:solidFill>
                  <a:schemeClr val="accent3">
                    <a:lumMod val="25000"/>
                  </a:schemeClr>
                </a:solidFill>
                <a:latin typeface="Abadi" panose="020B0604020104020204" pitchFamily="34" charset="0"/>
              </a:rPr>
              <a:t> import </a:t>
            </a:r>
            <a:r>
              <a:rPr lang="en-US" sz="2200" dirty="0" err="1">
                <a:solidFill>
                  <a:schemeClr val="accent3">
                    <a:lumMod val="25000"/>
                  </a:schemeClr>
                </a:solidFill>
                <a:latin typeface="Abadi" panose="020B0604020104020204" pitchFamily="34" charset="0"/>
              </a:rPr>
              <a:t>LogisticRegression</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sklearn.svm</a:t>
            </a:r>
            <a:r>
              <a:rPr lang="en-US" sz="2200" dirty="0">
                <a:solidFill>
                  <a:schemeClr val="accent3">
                    <a:lumMod val="25000"/>
                  </a:schemeClr>
                </a:solidFill>
                <a:latin typeface="Abadi" panose="020B0604020104020204" pitchFamily="34" charset="0"/>
              </a:rPr>
              <a:t> import SVC</a:t>
            </a: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sklearn.tree</a:t>
            </a:r>
            <a:r>
              <a:rPr lang="en-US" sz="2200" dirty="0">
                <a:solidFill>
                  <a:schemeClr val="accent3">
                    <a:lumMod val="25000"/>
                  </a:schemeClr>
                </a:solidFill>
                <a:latin typeface="Abadi" panose="020B0604020104020204" pitchFamily="34" charset="0"/>
              </a:rPr>
              <a:t> import </a:t>
            </a:r>
            <a:r>
              <a:rPr lang="en-US" sz="2200" dirty="0" err="1">
                <a:solidFill>
                  <a:schemeClr val="accent3">
                    <a:lumMod val="25000"/>
                  </a:schemeClr>
                </a:solidFill>
                <a:latin typeface="Abadi" panose="020B0604020104020204" pitchFamily="34" charset="0"/>
              </a:rPr>
              <a:t>DecisionTreeClassifier</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sklearn.neighbors</a:t>
            </a:r>
            <a:r>
              <a:rPr lang="en-US" sz="2200" dirty="0">
                <a:solidFill>
                  <a:schemeClr val="accent3">
                    <a:lumMod val="25000"/>
                  </a:schemeClr>
                </a:solidFill>
                <a:latin typeface="Abadi" panose="020B0604020104020204" pitchFamily="34" charset="0"/>
              </a:rPr>
              <a:t> import </a:t>
            </a:r>
            <a:r>
              <a:rPr lang="en-US" sz="2200" dirty="0" err="1">
                <a:solidFill>
                  <a:schemeClr val="accent3">
                    <a:lumMod val="25000"/>
                  </a:schemeClr>
                </a:solidFill>
                <a:latin typeface="Abadi" panose="020B0604020104020204" pitchFamily="34" charset="0"/>
              </a:rPr>
              <a:t>KNeighborsClassifieri</a:t>
            </a:r>
            <a:endParaRPr lang="en-US" sz="22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import </a:t>
            </a:r>
            <a:r>
              <a:rPr lang="en-US" sz="2200" dirty="0" err="1">
                <a:solidFill>
                  <a:schemeClr val="accent3">
                    <a:lumMod val="25000"/>
                  </a:schemeClr>
                </a:solidFill>
                <a:latin typeface="Abadi" panose="020B0604020104020204" pitchFamily="34" charset="0"/>
              </a:rPr>
              <a:t>requestsSQL</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6717"/>
            <a:ext cx="6045568" cy="4850494"/>
          </a:xfrm>
          <a:prstGeom prst="rect">
            <a:avLst/>
          </a:prstGeom>
        </p:spPr>
        <p:txBody>
          <a:bodyPr>
            <a:normAutofit/>
          </a:bodyPr>
          <a:lstStyle/>
          <a:p>
            <a:pPr marL="0" indent="0">
              <a:buNone/>
            </a:pPr>
            <a:r>
              <a:rPr lang="en-PH" b="1" dirty="0">
                <a:latin typeface="Abadi" panose="020B0604020104020204" pitchFamily="34" charset="0"/>
              </a:rPr>
              <a:t>SQL Queries:</a:t>
            </a:r>
            <a:endParaRPr lang="en-PH" dirty="0">
              <a:latin typeface="Abadi" panose="020B0604020104020204" pitchFamily="34" charset="0"/>
            </a:endParaRPr>
          </a:p>
          <a:p>
            <a:pPr marL="742950" lvl="1" indent="-285750">
              <a:buFont typeface="+mj-lt"/>
              <a:buAutoNum type="arabicPeriod"/>
            </a:pPr>
            <a:r>
              <a:rPr lang="en-PH" dirty="0">
                <a:latin typeface="Abadi" panose="020B0604020104020204" pitchFamily="34" charset="0"/>
              </a:rPr>
              <a:t>SQLite</a:t>
            </a:r>
          </a:p>
          <a:p>
            <a:pPr marL="0" indent="0">
              <a:buNone/>
            </a:pPr>
            <a:r>
              <a:rPr lang="en-PH" b="1" dirty="0">
                <a:latin typeface="Abadi" panose="020B0604020104020204" pitchFamily="34" charset="0"/>
              </a:rPr>
              <a:t>Data Gathering:</a:t>
            </a:r>
            <a:endParaRPr lang="en-PH" dirty="0">
              <a:latin typeface="Abadi" panose="020B0604020104020204" pitchFamily="34" charset="0"/>
            </a:endParaRPr>
          </a:p>
          <a:p>
            <a:pPr marL="742950" lvl="1" indent="-285750">
              <a:buFont typeface="+mj-lt"/>
              <a:buAutoNum type="arabicPeriod"/>
            </a:pPr>
            <a:r>
              <a:rPr lang="en-PH" dirty="0" err="1">
                <a:latin typeface="Abadi" panose="020B0604020104020204" pitchFamily="34" charset="0"/>
              </a:rPr>
              <a:t>SpaceXAPI</a:t>
            </a:r>
            <a:endParaRPr lang="en-PH" dirty="0">
              <a:latin typeface="Abadi" panose="020B0604020104020204" pitchFamily="34" charset="0"/>
            </a:endParaRPr>
          </a:p>
          <a:p>
            <a:pPr marL="742950" lvl="1" indent="-285750">
              <a:buFont typeface="+mj-lt"/>
              <a:buAutoNum type="arabicPeriod"/>
            </a:pPr>
            <a:r>
              <a:rPr lang="en-PH" dirty="0">
                <a:latin typeface="Abadi" panose="020B0604020104020204" pitchFamily="34" charset="0"/>
              </a:rPr>
              <a:t>Wikipedia Page for SpaceX</a:t>
            </a:r>
          </a:p>
          <a:p>
            <a:pPr marL="0" indent="0">
              <a:buNone/>
            </a:pPr>
            <a:r>
              <a:rPr lang="en-PH" b="1" dirty="0">
                <a:latin typeface="Abadi" panose="020B0604020104020204" pitchFamily="34" charset="0"/>
              </a:rPr>
              <a:t>Relevant Assets:</a:t>
            </a:r>
            <a:endParaRPr lang="en-PH" dirty="0">
              <a:latin typeface="Abadi" panose="020B0604020104020204" pitchFamily="34" charset="0"/>
            </a:endParaRPr>
          </a:p>
          <a:p>
            <a:pPr marL="742950" lvl="1" indent="-285750">
              <a:buFont typeface="+mj-lt"/>
              <a:buAutoNum type="arabicPeriod"/>
            </a:pPr>
            <a:r>
              <a:rPr lang="en-PH" dirty="0">
                <a:latin typeface="Abadi" panose="020B0604020104020204" pitchFamily="34" charset="0"/>
              </a:rPr>
              <a:t>Python code snippets</a:t>
            </a:r>
          </a:p>
          <a:p>
            <a:pPr marL="742950" lvl="1" indent="-285750">
              <a:buFont typeface="+mj-lt"/>
              <a:buAutoNum type="arabicPeriod"/>
            </a:pPr>
            <a:r>
              <a:rPr lang="en-PH" dirty="0">
                <a:latin typeface="Abadi" panose="020B0604020104020204" pitchFamily="34" charset="0"/>
              </a:rPr>
              <a:t>SQL queries</a:t>
            </a:r>
          </a:p>
          <a:p>
            <a:pPr marL="742950" lvl="1" indent="-285750">
              <a:buFont typeface="+mj-lt"/>
              <a:buAutoNum type="arabicPeriod"/>
            </a:pPr>
            <a:r>
              <a:rPr lang="en-PH" dirty="0">
                <a:latin typeface="Abadi" panose="020B0604020104020204" pitchFamily="34" charset="0"/>
              </a:rPr>
              <a:t>Charts</a:t>
            </a:r>
          </a:p>
          <a:p>
            <a:pPr marL="742950" lvl="1" indent="-285750">
              <a:buFont typeface="+mj-lt"/>
              <a:buAutoNum type="arabicPeriod"/>
            </a:pPr>
            <a:r>
              <a:rPr lang="en-PH" dirty="0">
                <a:latin typeface="Abadi" panose="020B0604020104020204" pitchFamily="34" charset="0"/>
              </a:rPr>
              <a:t>Notebook outputs</a:t>
            </a:r>
          </a:p>
          <a:p>
            <a:pPr marL="742950" lvl="1" indent="-285750">
              <a:buFont typeface="+mj-lt"/>
              <a:buAutoNum type="arabicPeriod"/>
            </a:pPr>
            <a:r>
              <a:rPr lang="en-PH" dirty="0">
                <a:latin typeface="Abadi" panose="020B0604020104020204" pitchFamily="34" charset="0"/>
              </a:rPr>
              <a:t>Data sets created during the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726864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a:t>
            </a:r>
            <a:r>
              <a:rPr lang="en-US" sz="3200" dirty="0">
                <a:solidFill>
                  <a:srgbClr val="0B49CB"/>
                </a:solidFill>
                <a:latin typeface="Abadi"/>
              </a:rPr>
              <a:t> Summary</a:t>
            </a:r>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2000" dirty="0">
                <a:solidFill>
                  <a:schemeClr val="bg2">
                    <a:lumMod val="50000"/>
                  </a:schemeClr>
                </a:solidFill>
                <a:latin typeface="Abadi"/>
              </a:rPr>
              <a:t>Combines detailed launch metrics from the SpaceX API with historical content and additional insights obtained though web scraping of Wikipedia to create a comprehensive dataset</a:t>
            </a:r>
          </a:p>
          <a:p>
            <a:pPr>
              <a:lnSpc>
                <a:spcPct val="120000"/>
              </a:lnSpc>
              <a:spcBef>
                <a:spcPts val="1400"/>
              </a:spcBef>
            </a:pPr>
            <a:r>
              <a:rPr lang="en-US" sz="2000" dirty="0">
                <a:solidFill>
                  <a:schemeClr val="accent3">
                    <a:lumMod val="25000"/>
                  </a:schemeClr>
                </a:solidFill>
                <a:latin typeface="Abadi"/>
              </a:rPr>
              <a:t>Perform data wrangling</a:t>
            </a:r>
          </a:p>
          <a:p>
            <a:pPr lvl="1">
              <a:lnSpc>
                <a:spcPct val="120000"/>
              </a:lnSpc>
              <a:spcBef>
                <a:spcPts val="1400"/>
              </a:spcBef>
            </a:pPr>
            <a:r>
              <a:rPr lang="en-US" sz="2000" dirty="0">
                <a:solidFill>
                  <a:schemeClr val="bg2">
                    <a:lumMod val="50000"/>
                  </a:schemeClr>
                </a:solidFill>
                <a:latin typeface="Abadi"/>
              </a:rPr>
              <a:t>The process on Data that making sure to be made ready for EDA, for Visualization and for Modeling in ML we do Data Cleaning, Handling Missing Value, Standardization and Integration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5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1600" dirty="0">
                <a:solidFill>
                  <a:schemeClr val="accent3">
                    <a:lumMod val="25000"/>
                  </a:schemeClr>
                </a:solidFill>
                <a:latin typeface="Abadi"/>
              </a:rPr>
              <a:t>By Approach in Visualization using Scatter Point for determine relationship among the Columns in the entire Database</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Dashboard</a:t>
            </a:r>
          </a:p>
          <a:p>
            <a:pPr lvl="1">
              <a:lnSpc>
                <a:spcPct val="120000"/>
              </a:lnSpc>
              <a:spcBef>
                <a:spcPts val="1400"/>
              </a:spcBef>
            </a:pPr>
            <a:r>
              <a:rPr lang="en-US" sz="1600" dirty="0">
                <a:solidFill>
                  <a:schemeClr val="accent3">
                    <a:lumMod val="25000"/>
                  </a:schemeClr>
                </a:solidFill>
                <a:latin typeface="Abadi"/>
              </a:rPr>
              <a:t>By using Folium to create interactive maps to </a:t>
            </a:r>
            <a:r>
              <a:rPr lang="en-US" sz="1600" dirty="0" err="1">
                <a:solidFill>
                  <a:schemeClr val="accent3">
                    <a:lumMod val="25000"/>
                  </a:schemeClr>
                </a:solidFill>
                <a:latin typeface="Abadi"/>
              </a:rPr>
              <a:t>visualiza</a:t>
            </a:r>
            <a:r>
              <a:rPr lang="en-US" sz="1600" dirty="0">
                <a:solidFill>
                  <a:schemeClr val="accent3">
                    <a:lumMod val="25000"/>
                  </a:schemeClr>
                </a:solidFill>
                <a:latin typeface="Abadi"/>
              </a:rPr>
              <a:t> </a:t>
            </a:r>
            <a:r>
              <a:rPr lang="en-US" sz="1600" dirty="0" err="1">
                <a:solidFill>
                  <a:schemeClr val="accent3">
                    <a:lumMod val="25000"/>
                  </a:schemeClr>
                </a:solidFill>
                <a:latin typeface="Abadi"/>
              </a:rPr>
              <a:t>grographical</a:t>
            </a:r>
            <a:r>
              <a:rPr lang="en-US" sz="1600" dirty="0">
                <a:solidFill>
                  <a:schemeClr val="accent3">
                    <a:lumMod val="25000"/>
                  </a:schemeClr>
                </a:solidFill>
                <a:latin typeface="Abadi"/>
              </a:rPr>
              <a:t> data and launch location</a:t>
            </a:r>
          </a:p>
          <a:p>
            <a:pPr lvl="1">
              <a:lnSpc>
                <a:spcPct val="120000"/>
              </a:lnSpc>
              <a:spcBef>
                <a:spcPts val="1400"/>
              </a:spcBef>
            </a:pPr>
            <a:r>
              <a:rPr lang="en-US" sz="1600" dirty="0">
                <a:solidFill>
                  <a:schemeClr val="accent3">
                    <a:lumMod val="25000"/>
                  </a:schemeClr>
                </a:solidFill>
                <a:latin typeface="Abadi"/>
              </a:rPr>
              <a:t>In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Dashboard, for develop interactive dashboard for real-time data analysis and visualization</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Identification of the most accurate classification model to enhance prediction of landing success and inform decision-making by choose between valuate Logistic Regression, SVM, Decision Tree, and K-Nearest Neighbors (KNN) for predictive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3124802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397</TotalTime>
  <Words>5219</Words>
  <Application>Microsoft Office PowerPoint</Application>
  <PresentationFormat>Widescreen</PresentationFormat>
  <Paragraphs>697</Paragraphs>
  <Slides>70</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Franz Monzales</cp:lastModifiedBy>
  <cp:revision>249</cp:revision>
  <dcterms:created xsi:type="dcterms:W3CDTF">2021-04-29T18:58:34Z</dcterms:created>
  <dcterms:modified xsi:type="dcterms:W3CDTF">2024-07-26T19:22:31Z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